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256" r:id="rId2"/>
    <p:sldId id="259" r:id="rId3"/>
    <p:sldId id="270" r:id="rId4"/>
    <p:sldId id="269" r:id="rId5"/>
    <p:sldId id="265" r:id="rId6"/>
    <p:sldId id="260" r:id="rId7"/>
    <p:sldId id="274" r:id="rId8"/>
    <p:sldId id="275" r:id="rId9"/>
    <p:sldId id="276" r:id="rId10"/>
    <p:sldId id="278" r:id="rId11"/>
    <p:sldId id="277" r:id="rId12"/>
    <p:sldId id="281" r:id="rId13"/>
    <p:sldId id="282" r:id="rId14"/>
    <p:sldId id="279" r:id="rId15"/>
    <p:sldId id="280" r:id="rId16"/>
    <p:sldId id="283" r:id="rId17"/>
    <p:sldId id="284" r:id="rId18"/>
    <p:sldId id="285" r:id="rId19"/>
    <p:sldId id="27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DDE0C72C-075A-4C30-A0E7-506C5F8C2760}">
          <p14:sldIdLst>
            <p14:sldId id="256"/>
          </p14:sldIdLst>
        </p14:section>
        <p14:section name="本文" id="{FACCB9E6-93CC-4974-8C68-D507726A6E5D}">
          <p14:sldIdLst>
            <p14:sldId id="259"/>
            <p14:sldId id="270"/>
            <p14:sldId id="269"/>
            <p14:sldId id="265"/>
            <p14:sldId id="260"/>
            <p14:sldId id="274"/>
            <p14:sldId id="275"/>
            <p14:sldId id="276"/>
            <p14:sldId id="278"/>
            <p14:sldId id="277"/>
            <p14:sldId id="281"/>
            <p14:sldId id="282"/>
            <p14:sldId id="279"/>
            <p14:sldId id="280"/>
            <p14:sldId id="283"/>
            <p14:sldId id="284"/>
            <p14:sldId id="28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6" autoAdjust="0"/>
    <p:restoredTop sz="94660"/>
  </p:normalViewPr>
  <p:slideViewPr>
    <p:cSldViewPr snapToGrid="0">
      <p:cViewPr>
        <p:scale>
          <a:sx n="89" d="100"/>
          <a:sy n="89" d="100"/>
        </p:scale>
        <p:origin x="96"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59A3E-92CA-47C9-A1B2-B9C687592FD7}" type="doc">
      <dgm:prSet loTypeId="urn:microsoft.com/office/officeart/2005/8/layout/process1" loCatId="process" qsTypeId="urn:microsoft.com/office/officeart/2005/8/quickstyle/simple1" qsCatId="simple" csTypeId="urn:microsoft.com/office/officeart/2005/8/colors/accent1_2" csCatId="accent1" phldr="1"/>
      <dgm:spPr/>
    </dgm:pt>
    <dgm:pt modelId="{B42B22C0-93E6-49E4-B254-D27582E1EE21}">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送信信号</a:t>
          </a:r>
        </a:p>
      </dgm:t>
    </dgm:pt>
    <dgm:pt modelId="{8772AC6E-0002-476C-A99B-1CF185B40131}" type="parTrans" cxnId="{6DCE5569-F7CB-4EC3-BD40-E010CECAF546}">
      <dgm:prSet/>
      <dgm:spPr/>
      <dgm:t>
        <a:bodyPr/>
        <a:lstStyle/>
        <a:p>
          <a:endParaRPr kumimoji="1" lang="ja-JP" altLang="en-US"/>
        </a:p>
      </dgm:t>
    </dgm:pt>
    <dgm:pt modelId="{A429BCE7-8C3C-4A12-9B75-7FD4589A4733}" type="sibTrans" cxnId="{6DCE5569-F7CB-4EC3-BD40-E010CECAF546}">
      <dgm:prSet/>
      <dgm:spPr/>
      <dgm:t>
        <a:bodyPr/>
        <a:lstStyle/>
        <a:p>
          <a:endParaRPr kumimoji="1" lang="ja-JP" altLang="en-US"/>
        </a:p>
      </dgm:t>
    </dgm:pt>
    <dgm:pt modelId="{D5FF4204-EAC7-4C93-B7F4-D3C1F8D9126B}">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変調</a:t>
          </a:r>
        </a:p>
      </dgm:t>
    </dgm:pt>
    <dgm:pt modelId="{679EBA90-6851-4D34-872B-77BFAB292F1B}" type="parTrans" cxnId="{7594EDE5-BB2C-4308-884D-40A1E26CDEA8}">
      <dgm:prSet/>
      <dgm:spPr/>
      <dgm:t>
        <a:bodyPr/>
        <a:lstStyle/>
        <a:p>
          <a:endParaRPr kumimoji="1" lang="ja-JP" altLang="en-US"/>
        </a:p>
      </dgm:t>
    </dgm:pt>
    <dgm:pt modelId="{D1A3F535-3C2D-4B79-8324-3883A31B7ED1}" type="sibTrans" cxnId="{7594EDE5-BB2C-4308-884D-40A1E26CDEA8}">
      <dgm:prSet/>
      <dgm:spPr/>
      <dgm:t>
        <a:bodyPr/>
        <a:lstStyle/>
        <a:p>
          <a:endParaRPr kumimoji="1" lang="ja-JP" altLang="en-US"/>
        </a:p>
      </dgm:t>
    </dgm:pt>
    <dgm:pt modelId="{98B6BAC3-C8BA-48DB-A0CA-27C8261DE43F}">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送信機（</a:t>
          </a:r>
          <a:r>
            <a:rPr kumimoji="1" lang="en-US" altLang="ja-JP" b="1" dirty="0">
              <a:solidFill>
                <a:schemeClr val="tx1"/>
              </a:solidFill>
            </a:rPr>
            <a:t>LED</a:t>
          </a:r>
          <a:r>
            <a:rPr kumimoji="1" lang="ja-JP" altLang="en-US" b="1" dirty="0">
              <a:solidFill>
                <a:schemeClr val="tx1"/>
              </a:solidFill>
            </a:rPr>
            <a:t>）</a:t>
          </a:r>
        </a:p>
      </dgm:t>
    </dgm:pt>
    <dgm:pt modelId="{A2CC14C6-0C8B-46AE-BE47-32B9E393EE20}" type="parTrans" cxnId="{3235CDEB-DF8A-4639-8A6A-5CF29AC6CECF}">
      <dgm:prSet/>
      <dgm:spPr/>
      <dgm:t>
        <a:bodyPr/>
        <a:lstStyle/>
        <a:p>
          <a:endParaRPr kumimoji="1" lang="ja-JP" altLang="en-US"/>
        </a:p>
      </dgm:t>
    </dgm:pt>
    <dgm:pt modelId="{B7E0FC5C-E8B6-47C2-BAA7-379DE412E7D7}" type="sibTrans" cxnId="{3235CDEB-DF8A-4639-8A6A-5CF29AC6CECF}">
      <dgm:prSet/>
      <dgm:spPr/>
      <dgm:t>
        <a:bodyPr/>
        <a:lstStyle/>
        <a:p>
          <a:endParaRPr kumimoji="1" lang="ja-JP" altLang="en-US"/>
        </a:p>
      </dgm:t>
    </dgm:pt>
    <dgm:pt modelId="{C7B1953E-57DE-4BBD-912E-CDECDEB38636}" type="pres">
      <dgm:prSet presAssocID="{51359A3E-92CA-47C9-A1B2-B9C687592FD7}" presName="Name0" presStyleCnt="0">
        <dgm:presLayoutVars>
          <dgm:dir/>
          <dgm:resizeHandles val="exact"/>
        </dgm:presLayoutVars>
      </dgm:prSet>
      <dgm:spPr/>
    </dgm:pt>
    <dgm:pt modelId="{81FC24B5-18D8-4377-B6B6-B2C58268F948}" type="pres">
      <dgm:prSet presAssocID="{B42B22C0-93E6-49E4-B254-D27582E1EE21}" presName="node" presStyleLbl="node1" presStyleIdx="0" presStyleCnt="3">
        <dgm:presLayoutVars>
          <dgm:bulletEnabled val="1"/>
        </dgm:presLayoutVars>
      </dgm:prSet>
      <dgm:spPr/>
    </dgm:pt>
    <dgm:pt modelId="{0F5D93B3-3396-4B57-A559-758300ACEDE3}" type="pres">
      <dgm:prSet presAssocID="{A429BCE7-8C3C-4A12-9B75-7FD4589A4733}" presName="sibTrans" presStyleLbl="sibTrans2D1" presStyleIdx="0" presStyleCnt="2"/>
      <dgm:spPr/>
    </dgm:pt>
    <dgm:pt modelId="{007AC589-1A47-4002-AA1C-27748F83751C}" type="pres">
      <dgm:prSet presAssocID="{A429BCE7-8C3C-4A12-9B75-7FD4589A4733}" presName="connectorText" presStyleLbl="sibTrans2D1" presStyleIdx="0" presStyleCnt="2"/>
      <dgm:spPr/>
    </dgm:pt>
    <dgm:pt modelId="{B1B3D2A5-03AE-4CFA-BFB0-96BF7DC185F1}" type="pres">
      <dgm:prSet presAssocID="{D5FF4204-EAC7-4C93-B7F4-D3C1F8D9126B}" presName="node" presStyleLbl="node1" presStyleIdx="1" presStyleCnt="3">
        <dgm:presLayoutVars>
          <dgm:bulletEnabled val="1"/>
        </dgm:presLayoutVars>
      </dgm:prSet>
      <dgm:spPr/>
    </dgm:pt>
    <dgm:pt modelId="{C6266FBD-48D5-4BEF-994D-806F6D4B882C}" type="pres">
      <dgm:prSet presAssocID="{D1A3F535-3C2D-4B79-8324-3883A31B7ED1}" presName="sibTrans" presStyleLbl="sibTrans2D1" presStyleIdx="1" presStyleCnt="2"/>
      <dgm:spPr/>
    </dgm:pt>
    <dgm:pt modelId="{14E68182-C8F0-48D5-9221-C391C0B4538D}" type="pres">
      <dgm:prSet presAssocID="{D1A3F535-3C2D-4B79-8324-3883A31B7ED1}" presName="connectorText" presStyleLbl="sibTrans2D1" presStyleIdx="1" presStyleCnt="2"/>
      <dgm:spPr/>
    </dgm:pt>
    <dgm:pt modelId="{355D5A5F-6736-4A63-B5AB-A61B50149A48}" type="pres">
      <dgm:prSet presAssocID="{98B6BAC3-C8BA-48DB-A0CA-27C8261DE43F}" presName="node" presStyleLbl="node1" presStyleIdx="2" presStyleCnt="3">
        <dgm:presLayoutVars>
          <dgm:bulletEnabled val="1"/>
        </dgm:presLayoutVars>
      </dgm:prSet>
      <dgm:spPr/>
    </dgm:pt>
  </dgm:ptLst>
  <dgm:cxnLst>
    <dgm:cxn modelId="{A80F320B-BCD3-45BE-A239-529CCFCED11F}" type="presOf" srcId="{B42B22C0-93E6-49E4-B254-D27582E1EE21}" destId="{81FC24B5-18D8-4377-B6B6-B2C58268F948}" srcOrd="0" destOrd="0" presId="urn:microsoft.com/office/officeart/2005/8/layout/process1"/>
    <dgm:cxn modelId="{D4C63230-BD19-4C34-B51F-B6087B18F8C5}" type="presOf" srcId="{D1A3F535-3C2D-4B79-8324-3883A31B7ED1}" destId="{14E68182-C8F0-48D5-9221-C391C0B4538D}" srcOrd="1" destOrd="0" presId="urn:microsoft.com/office/officeart/2005/8/layout/process1"/>
    <dgm:cxn modelId="{BF461739-B88F-4838-A498-E732EC428091}" type="presOf" srcId="{A429BCE7-8C3C-4A12-9B75-7FD4589A4733}" destId="{007AC589-1A47-4002-AA1C-27748F83751C}" srcOrd="1" destOrd="0" presId="urn:microsoft.com/office/officeart/2005/8/layout/process1"/>
    <dgm:cxn modelId="{6DCE5569-F7CB-4EC3-BD40-E010CECAF546}" srcId="{51359A3E-92CA-47C9-A1B2-B9C687592FD7}" destId="{B42B22C0-93E6-49E4-B254-D27582E1EE21}" srcOrd="0" destOrd="0" parTransId="{8772AC6E-0002-476C-A99B-1CF185B40131}" sibTransId="{A429BCE7-8C3C-4A12-9B75-7FD4589A4733}"/>
    <dgm:cxn modelId="{E0C7E36D-212F-4072-83A7-D810DF5B1BE9}" type="presOf" srcId="{98B6BAC3-C8BA-48DB-A0CA-27C8261DE43F}" destId="{355D5A5F-6736-4A63-B5AB-A61B50149A48}" srcOrd="0" destOrd="0" presId="urn:microsoft.com/office/officeart/2005/8/layout/process1"/>
    <dgm:cxn modelId="{FE3F6552-04D6-4AAB-97D5-82F05E9F1032}" type="presOf" srcId="{D1A3F535-3C2D-4B79-8324-3883A31B7ED1}" destId="{C6266FBD-48D5-4BEF-994D-806F6D4B882C}" srcOrd="0" destOrd="0" presId="urn:microsoft.com/office/officeart/2005/8/layout/process1"/>
    <dgm:cxn modelId="{E3B61EB8-B4FA-448F-8A59-E4FEE412C908}" type="presOf" srcId="{D5FF4204-EAC7-4C93-B7F4-D3C1F8D9126B}" destId="{B1B3D2A5-03AE-4CFA-BFB0-96BF7DC185F1}" srcOrd="0" destOrd="0" presId="urn:microsoft.com/office/officeart/2005/8/layout/process1"/>
    <dgm:cxn modelId="{A15F98D9-C474-4202-924E-C85CFC54EB47}" type="presOf" srcId="{A429BCE7-8C3C-4A12-9B75-7FD4589A4733}" destId="{0F5D93B3-3396-4B57-A559-758300ACEDE3}" srcOrd="0" destOrd="0" presId="urn:microsoft.com/office/officeart/2005/8/layout/process1"/>
    <dgm:cxn modelId="{7594EDE5-BB2C-4308-884D-40A1E26CDEA8}" srcId="{51359A3E-92CA-47C9-A1B2-B9C687592FD7}" destId="{D5FF4204-EAC7-4C93-B7F4-D3C1F8D9126B}" srcOrd="1" destOrd="0" parTransId="{679EBA90-6851-4D34-872B-77BFAB292F1B}" sibTransId="{D1A3F535-3C2D-4B79-8324-3883A31B7ED1}"/>
    <dgm:cxn modelId="{3235CDEB-DF8A-4639-8A6A-5CF29AC6CECF}" srcId="{51359A3E-92CA-47C9-A1B2-B9C687592FD7}" destId="{98B6BAC3-C8BA-48DB-A0CA-27C8261DE43F}" srcOrd="2" destOrd="0" parTransId="{A2CC14C6-0C8B-46AE-BE47-32B9E393EE20}" sibTransId="{B7E0FC5C-E8B6-47C2-BAA7-379DE412E7D7}"/>
    <dgm:cxn modelId="{E54996F9-4048-4815-AF71-B429AB0CFA2A}" type="presOf" srcId="{51359A3E-92CA-47C9-A1B2-B9C687592FD7}" destId="{C7B1953E-57DE-4BBD-912E-CDECDEB38636}" srcOrd="0" destOrd="0" presId="urn:microsoft.com/office/officeart/2005/8/layout/process1"/>
    <dgm:cxn modelId="{076064CA-0E74-4467-B340-4CE47160A960}" type="presParOf" srcId="{C7B1953E-57DE-4BBD-912E-CDECDEB38636}" destId="{81FC24B5-18D8-4377-B6B6-B2C58268F948}" srcOrd="0" destOrd="0" presId="urn:microsoft.com/office/officeart/2005/8/layout/process1"/>
    <dgm:cxn modelId="{DC8472BA-6E5B-4AAA-9FBF-6316A94782A0}" type="presParOf" srcId="{C7B1953E-57DE-4BBD-912E-CDECDEB38636}" destId="{0F5D93B3-3396-4B57-A559-758300ACEDE3}" srcOrd="1" destOrd="0" presId="urn:microsoft.com/office/officeart/2005/8/layout/process1"/>
    <dgm:cxn modelId="{A1A4DE7B-3DF5-45D4-8B53-E1D56C0AE458}" type="presParOf" srcId="{0F5D93B3-3396-4B57-A559-758300ACEDE3}" destId="{007AC589-1A47-4002-AA1C-27748F83751C}" srcOrd="0" destOrd="0" presId="urn:microsoft.com/office/officeart/2005/8/layout/process1"/>
    <dgm:cxn modelId="{CA707C3B-DD98-40FA-BE9A-64081A0514C2}" type="presParOf" srcId="{C7B1953E-57DE-4BBD-912E-CDECDEB38636}" destId="{B1B3D2A5-03AE-4CFA-BFB0-96BF7DC185F1}" srcOrd="2" destOrd="0" presId="urn:microsoft.com/office/officeart/2005/8/layout/process1"/>
    <dgm:cxn modelId="{DBAA33F4-9162-436A-896E-00EC21BE729F}" type="presParOf" srcId="{C7B1953E-57DE-4BBD-912E-CDECDEB38636}" destId="{C6266FBD-48D5-4BEF-994D-806F6D4B882C}" srcOrd="3" destOrd="0" presId="urn:microsoft.com/office/officeart/2005/8/layout/process1"/>
    <dgm:cxn modelId="{3AF051C2-CC19-4A3A-93A7-732ADA915D20}" type="presParOf" srcId="{C6266FBD-48D5-4BEF-994D-806F6D4B882C}" destId="{14E68182-C8F0-48D5-9221-C391C0B4538D}" srcOrd="0" destOrd="0" presId="urn:microsoft.com/office/officeart/2005/8/layout/process1"/>
    <dgm:cxn modelId="{56F3718F-FD15-4FB6-A794-0417CBB88275}" type="presParOf" srcId="{C7B1953E-57DE-4BBD-912E-CDECDEB38636}" destId="{355D5A5F-6736-4A63-B5AB-A61B50149A4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59A3E-92CA-47C9-A1B2-B9C687592FD7}" type="doc">
      <dgm:prSet loTypeId="urn:microsoft.com/office/officeart/2005/8/layout/process1" loCatId="process" qsTypeId="urn:microsoft.com/office/officeart/2005/8/quickstyle/simple1" qsCatId="simple" csTypeId="urn:microsoft.com/office/officeart/2005/8/colors/accent1_2" csCatId="accent1" phldr="1"/>
      <dgm:spPr/>
    </dgm:pt>
    <dgm:pt modelId="{B42B22C0-93E6-49E4-B254-D27582E1EE21}">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受信機　（カメラ）</a:t>
          </a:r>
        </a:p>
      </dgm:t>
    </dgm:pt>
    <dgm:pt modelId="{8772AC6E-0002-476C-A99B-1CF185B40131}" type="parTrans" cxnId="{6DCE5569-F7CB-4EC3-BD40-E010CECAF546}">
      <dgm:prSet/>
      <dgm:spPr/>
      <dgm:t>
        <a:bodyPr/>
        <a:lstStyle/>
        <a:p>
          <a:endParaRPr kumimoji="1" lang="ja-JP" altLang="en-US"/>
        </a:p>
      </dgm:t>
    </dgm:pt>
    <dgm:pt modelId="{A429BCE7-8C3C-4A12-9B75-7FD4589A4733}" type="sibTrans" cxnId="{6DCE5569-F7CB-4EC3-BD40-E010CECAF546}">
      <dgm:prSet/>
      <dgm:spPr/>
      <dgm:t>
        <a:bodyPr/>
        <a:lstStyle/>
        <a:p>
          <a:endParaRPr kumimoji="1" lang="ja-JP" altLang="en-US"/>
        </a:p>
      </dgm:t>
    </dgm:pt>
    <dgm:pt modelId="{D5FF4204-EAC7-4C93-B7F4-D3C1F8D9126B}">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復調</a:t>
          </a:r>
        </a:p>
      </dgm:t>
    </dgm:pt>
    <dgm:pt modelId="{679EBA90-6851-4D34-872B-77BFAB292F1B}" type="parTrans" cxnId="{7594EDE5-BB2C-4308-884D-40A1E26CDEA8}">
      <dgm:prSet/>
      <dgm:spPr/>
      <dgm:t>
        <a:bodyPr/>
        <a:lstStyle/>
        <a:p>
          <a:endParaRPr kumimoji="1" lang="ja-JP" altLang="en-US"/>
        </a:p>
      </dgm:t>
    </dgm:pt>
    <dgm:pt modelId="{D1A3F535-3C2D-4B79-8324-3883A31B7ED1}" type="sibTrans" cxnId="{7594EDE5-BB2C-4308-884D-40A1E26CDEA8}">
      <dgm:prSet/>
      <dgm:spPr/>
      <dgm:t>
        <a:bodyPr/>
        <a:lstStyle/>
        <a:p>
          <a:endParaRPr kumimoji="1" lang="ja-JP" altLang="en-US"/>
        </a:p>
      </dgm:t>
    </dgm:pt>
    <dgm:pt modelId="{98B6BAC3-C8BA-48DB-A0CA-27C8261DE43F}">
      <dgm:prSet phldrT="[テキスト]"/>
      <dgm:spPr>
        <a:solidFill>
          <a:schemeClr val="accent5">
            <a:lumMod val="60000"/>
            <a:lumOff val="40000"/>
          </a:schemeClr>
        </a:solidFill>
        <a:ln w="38100">
          <a:solidFill>
            <a:schemeClr val="accent1">
              <a:lumMod val="75000"/>
            </a:schemeClr>
          </a:solidFill>
        </a:ln>
      </dgm:spPr>
      <dgm:t>
        <a:bodyPr/>
        <a:lstStyle/>
        <a:p>
          <a:r>
            <a:rPr kumimoji="1" lang="ja-JP" altLang="en-US" b="1" dirty="0">
              <a:solidFill>
                <a:schemeClr val="tx1"/>
              </a:solidFill>
            </a:rPr>
            <a:t>受信信号</a:t>
          </a:r>
        </a:p>
      </dgm:t>
    </dgm:pt>
    <dgm:pt modelId="{A2CC14C6-0C8B-46AE-BE47-32B9E393EE20}" type="parTrans" cxnId="{3235CDEB-DF8A-4639-8A6A-5CF29AC6CECF}">
      <dgm:prSet/>
      <dgm:spPr/>
      <dgm:t>
        <a:bodyPr/>
        <a:lstStyle/>
        <a:p>
          <a:endParaRPr kumimoji="1" lang="ja-JP" altLang="en-US"/>
        </a:p>
      </dgm:t>
    </dgm:pt>
    <dgm:pt modelId="{B7E0FC5C-E8B6-47C2-BAA7-379DE412E7D7}" type="sibTrans" cxnId="{3235CDEB-DF8A-4639-8A6A-5CF29AC6CECF}">
      <dgm:prSet/>
      <dgm:spPr/>
      <dgm:t>
        <a:bodyPr/>
        <a:lstStyle/>
        <a:p>
          <a:endParaRPr kumimoji="1" lang="ja-JP" altLang="en-US"/>
        </a:p>
      </dgm:t>
    </dgm:pt>
    <dgm:pt modelId="{C7B1953E-57DE-4BBD-912E-CDECDEB38636}" type="pres">
      <dgm:prSet presAssocID="{51359A3E-92CA-47C9-A1B2-B9C687592FD7}" presName="Name0" presStyleCnt="0">
        <dgm:presLayoutVars>
          <dgm:dir val="rev"/>
          <dgm:resizeHandles val="exact"/>
        </dgm:presLayoutVars>
      </dgm:prSet>
      <dgm:spPr/>
    </dgm:pt>
    <dgm:pt modelId="{81FC24B5-18D8-4377-B6B6-B2C58268F948}" type="pres">
      <dgm:prSet presAssocID="{B42B22C0-93E6-49E4-B254-D27582E1EE21}" presName="node" presStyleLbl="node1" presStyleIdx="0" presStyleCnt="3">
        <dgm:presLayoutVars>
          <dgm:bulletEnabled val="1"/>
        </dgm:presLayoutVars>
      </dgm:prSet>
      <dgm:spPr/>
    </dgm:pt>
    <dgm:pt modelId="{0F5D93B3-3396-4B57-A559-758300ACEDE3}" type="pres">
      <dgm:prSet presAssocID="{A429BCE7-8C3C-4A12-9B75-7FD4589A4733}" presName="sibTrans" presStyleLbl="sibTrans2D1" presStyleIdx="0" presStyleCnt="2"/>
      <dgm:spPr/>
    </dgm:pt>
    <dgm:pt modelId="{007AC589-1A47-4002-AA1C-27748F83751C}" type="pres">
      <dgm:prSet presAssocID="{A429BCE7-8C3C-4A12-9B75-7FD4589A4733}" presName="connectorText" presStyleLbl="sibTrans2D1" presStyleIdx="0" presStyleCnt="2"/>
      <dgm:spPr/>
    </dgm:pt>
    <dgm:pt modelId="{B1B3D2A5-03AE-4CFA-BFB0-96BF7DC185F1}" type="pres">
      <dgm:prSet presAssocID="{D5FF4204-EAC7-4C93-B7F4-D3C1F8D9126B}" presName="node" presStyleLbl="node1" presStyleIdx="1" presStyleCnt="3">
        <dgm:presLayoutVars>
          <dgm:bulletEnabled val="1"/>
        </dgm:presLayoutVars>
      </dgm:prSet>
      <dgm:spPr/>
    </dgm:pt>
    <dgm:pt modelId="{C6266FBD-48D5-4BEF-994D-806F6D4B882C}" type="pres">
      <dgm:prSet presAssocID="{D1A3F535-3C2D-4B79-8324-3883A31B7ED1}" presName="sibTrans" presStyleLbl="sibTrans2D1" presStyleIdx="1" presStyleCnt="2"/>
      <dgm:spPr/>
    </dgm:pt>
    <dgm:pt modelId="{14E68182-C8F0-48D5-9221-C391C0B4538D}" type="pres">
      <dgm:prSet presAssocID="{D1A3F535-3C2D-4B79-8324-3883A31B7ED1}" presName="connectorText" presStyleLbl="sibTrans2D1" presStyleIdx="1" presStyleCnt="2"/>
      <dgm:spPr/>
    </dgm:pt>
    <dgm:pt modelId="{355D5A5F-6736-4A63-B5AB-A61B50149A48}" type="pres">
      <dgm:prSet presAssocID="{98B6BAC3-C8BA-48DB-A0CA-27C8261DE43F}" presName="node" presStyleLbl="node1" presStyleIdx="2" presStyleCnt="3">
        <dgm:presLayoutVars>
          <dgm:bulletEnabled val="1"/>
        </dgm:presLayoutVars>
      </dgm:prSet>
      <dgm:spPr/>
    </dgm:pt>
  </dgm:ptLst>
  <dgm:cxnLst>
    <dgm:cxn modelId="{A80F320B-BCD3-45BE-A239-529CCFCED11F}" type="presOf" srcId="{B42B22C0-93E6-49E4-B254-D27582E1EE21}" destId="{81FC24B5-18D8-4377-B6B6-B2C58268F948}" srcOrd="0" destOrd="0" presId="urn:microsoft.com/office/officeart/2005/8/layout/process1"/>
    <dgm:cxn modelId="{D4C63230-BD19-4C34-B51F-B6087B18F8C5}" type="presOf" srcId="{D1A3F535-3C2D-4B79-8324-3883A31B7ED1}" destId="{14E68182-C8F0-48D5-9221-C391C0B4538D}" srcOrd="1" destOrd="0" presId="urn:microsoft.com/office/officeart/2005/8/layout/process1"/>
    <dgm:cxn modelId="{BF461739-B88F-4838-A498-E732EC428091}" type="presOf" srcId="{A429BCE7-8C3C-4A12-9B75-7FD4589A4733}" destId="{007AC589-1A47-4002-AA1C-27748F83751C}" srcOrd="1" destOrd="0" presId="urn:microsoft.com/office/officeart/2005/8/layout/process1"/>
    <dgm:cxn modelId="{6DCE5569-F7CB-4EC3-BD40-E010CECAF546}" srcId="{51359A3E-92CA-47C9-A1B2-B9C687592FD7}" destId="{B42B22C0-93E6-49E4-B254-D27582E1EE21}" srcOrd="0" destOrd="0" parTransId="{8772AC6E-0002-476C-A99B-1CF185B40131}" sibTransId="{A429BCE7-8C3C-4A12-9B75-7FD4589A4733}"/>
    <dgm:cxn modelId="{E0C7E36D-212F-4072-83A7-D810DF5B1BE9}" type="presOf" srcId="{98B6BAC3-C8BA-48DB-A0CA-27C8261DE43F}" destId="{355D5A5F-6736-4A63-B5AB-A61B50149A48}" srcOrd="0" destOrd="0" presId="urn:microsoft.com/office/officeart/2005/8/layout/process1"/>
    <dgm:cxn modelId="{FE3F6552-04D6-4AAB-97D5-82F05E9F1032}" type="presOf" srcId="{D1A3F535-3C2D-4B79-8324-3883A31B7ED1}" destId="{C6266FBD-48D5-4BEF-994D-806F6D4B882C}" srcOrd="0" destOrd="0" presId="urn:microsoft.com/office/officeart/2005/8/layout/process1"/>
    <dgm:cxn modelId="{E3B61EB8-B4FA-448F-8A59-E4FEE412C908}" type="presOf" srcId="{D5FF4204-EAC7-4C93-B7F4-D3C1F8D9126B}" destId="{B1B3D2A5-03AE-4CFA-BFB0-96BF7DC185F1}" srcOrd="0" destOrd="0" presId="urn:microsoft.com/office/officeart/2005/8/layout/process1"/>
    <dgm:cxn modelId="{A15F98D9-C474-4202-924E-C85CFC54EB47}" type="presOf" srcId="{A429BCE7-8C3C-4A12-9B75-7FD4589A4733}" destId="{0F5D93B3-3396-4B57-A559-758300ACEDE3}" srcOrd="0" destOrd="0" presId="urn:microsoft.com/office/officeart/2005/8/layout/process1"/>
    <dgm:cxn modelId="{7594EDE5-BB2C-4308-884D-40A1E26CDEA8}" srcId="{51359A3E-92CA-47C9-A1B2-B9C687592FD7}" destId="{D5FF4204-EAC7-4C93-B7F4-D3C1F8D9126B}" srcOrd="1" destOrd="0" parTransId="{679EBA90-6851-4D34-872B-77BFAB292F1B}" sibTransId="{D1A3F535-3C2D-4B79-8324-3883A31B7ED1}"/>
    <dgm:cxn modelId="{3235CDEB-DF8A-4639-8A6A-5CF29AC6CECF}" srcId="{51359A3E-92CA-47C9-A1B2-B9C687592FD7}" destId="{98B6BAC3-C8BA-48DB-A0CA-27C8261DE43F}" srcOrd="2" destOrd="0" parTransId="{A2CC14C6-0C8B-46AE-BE47-32B9E393EE20}" sibTransId="{B7E0FC5C-E8B6-47C2-BAA7-379DE412E7D7}"/>
    <dgm:cxn modelId="{E54996F9-4048-4815-AF71-B429AB0CFA2A}" type="presOf" srcId="{51359A3E-92CA-47C9-A1B2-B9C687592FD7}" destId="{C7B1953E-57DE-4BBD-912E-CDECDEB38636}" srcOrd="0" destOrd="0" presId="urn:microsoft.com/office/officeart/2005/8/layout/process1"/>
    <dgm:cxn modelId="{076064CA-0E74-4467-B340-4CE47160A960}" type="presParOf" srcId="{C7B1953E-57DE-4BBD-912E-CDECDEB38636}" destId="{81FC24B5-18D8-4377-B6B6-B2C58268F948}" srcOrd="0" destOrd="0" presId="urn:microsoft.com/office/officeart/2005/8/layout/process1"/>
    <dgm:cxn modelId="{DC8472BA-6E5B-4AAA-9FBF-6316A94782A0}" type="presParOf" srcId="{C7B1953E-57DE-4BBD-912E-CDECDEB38636}" destId="{0F5D93B3-3396-4B57-A559-758300ACEDE3}" srcOrd="1" destOrd="0" presId="urn:microsoft.com/office/officeart/2005/8/layout/process1"/>
    <dgm:cxn modelId="{A1A4DE7B-3DF5-45D4-8B53-E1D56C0AE458}" type="presParOf" srcId="{0F5D93B3-3396-4B57-A559-758300ACEDE3}" destId="{007AC589-1A47-4002-AA1C-27748F83751C}" srcOrd="0" destOrd="0" presId="urn:microsoft.com/office/officeart/2005/8/layout/process1"/>
    <dgm:cxn modelId="{CA707C3B-DD98-40FA-BE9A-64081A0514C2}" type="presParOf" srcId="{C7B1953E-57DE-4BBD-912E-CDECDEB38636}" destId="{B1B3D2A5-03AE-4CFA-BFB0-96BF7DC185F1}" srcOrd="2" destOrd="0" presId="urn:microsoft.com/office/officeart/2005/8/layout/process1"/>
    <dgm:cxn modelId="{DBAA33F4-9162-436A-896E-00EC21BE729F}" type="presParOf" srcId="{C7B1953E-57DE-4BBD-912E-CDECDEB38636}" destId="{C6266FBD-48D5-4BEF-994D-806F6D4B882C}" srcOrd="3" destOrd="0" presId="urn:microsoft.com/office/officeart/2005/8/layout/process1"/>
    <dgm:cxn modelId="{3AF051C2-CC19-4A3A-93A7-732ADA915D20}" type="presParOf" srcId="{C6266FBD-48D5-4BEF-994D-806F6D4B882C}" destId="{14E68182-C8F0-48D5-9221-C391C0B4538D}" srcOrd="0" destOrd="0" presId="urn:microsoft.com/office/officeart/2005/8/layout/process1"/>
    <dgm:cxn modelId="{56F3718F-FD15-4FB6-A794-0417CBB88275}" type="presParOf" srcId="{C7B1953E-57DE-4BBD-912E-CDECDEB38636}" destId="{355D5A5F-6736-4A63-B5AB-A61B50149A48}"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C24B5-18D8-4377-B6B6-B2C58268F948}">
      <dsp:nvSpPr>
        <dsp:cNvPr id="0" name=""/>
        <dsp:cNvSpPr/>
      </dsp:nvSpPr>
      <dsp:spPr>
        <a:xfrm>
          <a:off x="6931"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送信信号</a:t>
          </a:r>
        </a:p>
      </dsp:txBody>
      <dsp:txXfrm>
        <a:off x="43340" y="379592"/>
        <a:ext cx="1998981" cy="1170261"/>
      </dsp:txXfrm>
    </dsp:sp>
    <dsp:sp modelId="{0F5D93B3-3396-4B57-A559-758300ACEDE3}">
      <dsp:nvSpPr>
        <dsp:cNvPr id="0" name=""/>
        <dsp:cNvSpPr/>
      </dsp:nvSpPr>
      <dsp:spPr>
        <a:xfrm>
          <a:off x="2285910" y="70782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2285910" y="810581"/>
        <a:ext cx="307455" cy="308284"/>
      </dsp:txXfrm>
    </dsp:sp>
    <dsp:sp modelId="{B1B3D2A5-03AE-4CFA-BFB0-96BF7DC185F1}">
      <dsp:nvSpPr>
        <dsp:cNvPr id="0" name=""/>
        <dsp:cNvSpPr/>
      </dsp:nvSpPr>
      <dsp:spPr>
        <a:xfrm>
          <a:off x="2907450"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変調</a:t>
          </a:r>
        </a:p>
      </dsp:txBody>
      <dsp:txXfrm>
        <a:off x="2943859" y="379592"/>
        <a:ext cx="1998981" cy="1170261"/>
      </dsp:txXfrm>
    </dsp:sp>
    <dsp:sp modelId="{C6266FBD-48D5-4BEF-994D-806F6D4B882C}">
      <dsp:nvSpPr>
        <dsp:cNvPr id="0" name=""/>
        <dsp:cNvSpPr/>
      </dsp:nvSpPr>
      <dsp:spPr>
        <a:xfrm>
          <a:off x="5186429" y="70782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5186429" y="810581"/>
        <a:ext cx="307455" cy="308284"/>
      </dsp:txXfrm>
    </dsp:sp>
    <dsp:sp modelId="{355D5A5F-6736-4A63-B5AB-A61B50149A48}">
      <dsp:nvSpPr>
        <dsp:cNvPr id="0" name=""/>
        <dsp:cNvSpPr/>
      </dsp:nvSpPr>
      <dsp:spPr>
        <a:xfrm>
          <a:off x="5807969" y="34318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送信機（</a:t>
          </a:r>
          <a:r>
            <a:rPr kumimoji="1" lang="en-US" altLang="ja-JP" sz="2500" b="1" kern="1200" dirty="0">
              <a:solidFill>
                <a:schemeClr val="tx1"/>
              </a:solidFill>
            </a:rPr>
            <a:t>LED</a:t>
          </a:r>
          <a:r>
            <a:rPr kumimoji="1" lang="ja-JP" altLang="en-US" sz="2500" b="1" kern="1200" dirty="0">
              <a:solidFill>
                <a:schemeClr val="tx1"/>
              </a:solidFill>
            </a:rPr>
            <a:t>）</a:t>
          </a:r>
        </a:p>
      </dsp:txBody>
      <dsp:txXfrm>
        <a:off x="5844378" y="379592"/>
        <a:ext cx="1998981" cy="117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C24B5-18D8-4377-B6B6-B2C58268F948}">
      <dsp:nvSpPr>
        <dsp:cNvPr id="0" name=""/>
        <dsp:cNvSpPr/>
      </dsp:nvSpPr>
      <dsp:spPr>
        <a:xfrm>
          <a:off x="5807969"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受信機　（カメラ）</a:t>
          </a:r>
        </a:p>
      </dsp:txBody>
      <dsp:txXfrm>
        <a:off x="5844378" y="110352"/>
        <a:ext cx="1998981" cy="1170261"/>
      </dsp:txXfrm>
    </dsp:sp>
    <dsp:sp modelId="{0F5D93B3-3396-4B57-A559-758300ACEDE3}">
      <dsp:nvSpPr>
        <dsp:cNvPr id="0" name=""/>
        <dsp:cNvSpPr/>
      </dsp:nvSpPr>
      <dsp:spPr>
        <a:xfrm rot="10800000">
          <a:off x="5161567" y="43858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10800000">
        <a:off x="5293333" y="541341"/>
        <a:ext cx="307455" cy="308284"/>
      </dsp:txXfrm>
    </dsp:sp>
    <dsp:sp modelId="{B1B3D2A5-03AE-4CFA-BFB0-96BF7DC185F1}">
      <dsp:nvSpPr>
        <dsp:cNvPr id="0" name=""/>
        <dsp:cNvSpPr/>
      </dsp:nvSpPr>
      <dsp:spPr>
        <a:xfrm>
          <a:off x="2907450"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復調</a:t>
          </a:r>
        </a:p>
      </dsp:txBody>
      <dsp:txXfrm>
        <a:off x="2943859" y="110352"/>
        <a:ext cx="1998981" cy="1170261"/>
      </dsp:txXfrm>
    </dsp:sp>
    <dsp:sp modelId="{C6266FBD-48D5-4BEF-994D-806F6D4B882C}">
      <dsp:nvSpPr>
        <dsp:cNvPr id="0" name=""/>
        <dsp:cNvSpPr/>
      </dsp:nvSpPr>
      <dsp:spPr>
        <a:xfrm rot="10800000">
          <a:off x="2261049" y="438580"/>
          <a:ext cx="439221" cy="5138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10800000">
        <a:off x="2392815" y="541341"/>
        <a:ext cx="307455" cy="308284"/>
      </dsp:txXfrm>
    </dsp:sp>
    <dsp:sp modelId="{355D5A5F-6736-4A63-B5AB-A61B50149A48}">
      <dsp:nvSpPr>
        <dsp:cNvPr id="0" name=""/>
        <dsp:cNvSpPr/>
      </dsp:nvSpPr>
      <dsp:spPr>
        <a:xfrm>
          <a:off x="6931" y="73943"/>
          <a:ext cx="2071799" cy="1243079"/>
        </a:xfrm>
        <a:prstGeom prst="roundRect">
          <a:avLst>
            <a:gd name="adj" fmla="val 10000"/>
          </a:avLst>
        </a:prstGeom>
        <a:solidFill>
          <a:schemeClr val="accent5">
            <a:lumMod val="60000"/>
            <a:lumOff val="40000"/>
          </a:schemeClr>
        </a:solid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solidFill>
                <a:schemeClr val="tx1"/>
              </a:solidFill>
            </a:rPr>
            <a:t>受信信号</a:t>
          </a:r>
        </a:p>
      </dsp:txBody>
      <dsp:txXfrm>
        <a:off x="43340" y="110352"/>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092F-C083-45B7-8240-33B7F0B0541D}" type="datetimeFigureOut">
              <a:rPr kumimoji="1" lang="ja-JP" altLang="en-US" smtClean="0"/>
              <a:t>2021/7/5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3AB3-7A34-453B-BD9F-0BA034FC2F0B}" type="slidenum">
              <a:rPr kumimoji="1" lang="ja-JP" altLang="en-US" smtClean="0"/>
              <a:t>‹#›</a:t>
            </a:fld>
            <a:endParaRPr kumimoji="1" lang="ja-JP" altLang="en-US"/>
          </a:p>
        </p:txBody>
      </p:sp>
    </p:spTree>
    <p:extLst>
      <p:ext uri="{BB962C8B-B14F-4D97-AF65-F5344CB8AC3E}">
        <p14:creationId xmlns:p14="http://schemas.microsoft.com/office/powerpoint/2010/main" val="3055274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画像は左から、</a:t>
            </a:r>
            <a:r>
              <a:rPr kumimoji="1" lang="en-US" altLang="ja-JP" dirty="0"/>
              <a:t>361,362,363</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9</a:t>
            </a:fld>
            <a:endParaRPr kumimoji="1" lang="ja-JP" altLang="en-US"/>
          </a:p>
        </p:txBody>
      </p:sp>
    </p:spTree>
    <p:extLst>
      <p:ext uri="{BB962C8B-B14F-4D97-AF65-F5344CB8AC3E}">
        <p14:creationId xmlns:p14="http://schemas.microsoft.com/office/powerpoint/2010/main" val="154984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画像は左から、</a:t>
            </a:r>
            <a:r>
              <a:rPr kumimoji="1" lang="en-US" altLang="ja-JP" dirty="0"/>
              <a:t>361,362,363</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10</a:t>
            </a:fld>
            <a:endParaRPr kumimoji="1" lang="ja-JP" altLang="en-US"/>
          </a:p>
        </p:txBody>
      </p:sp>
    </p:spTree>
    <p:extLst>
      <p:ext uri="{BB962C8B-B14F-4D97-AF65-F5344CB8AC3E}">
        <p14:creationId xmlns:p14="http://schemas.microsoft.com/office/powerpoint/2010/main" val="311939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345,346,347</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12</a:t>
            </a:fld>
            <a:endParaRPr kumimoji="1" lang="ja-JP" altLang="en-US"/>
          </a:p>
        </p:txBody>
      </p:sp>
    </p:spTree>
    <p:extLst>
      <p:ext uri="{BB962C8B-B14F-4D97-AF65-F5344CB8AC3E}">
        <p14:creationId xmlns:p14="http://schemas.microsoft.com/office/powerpoint/2010/main" val="150216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cross signal 1</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13</a:t>
            </a:fld>
            <a:endParaRPr kumimoji="1" lang="ja-JP" altLang="en-US"/>
          </a:p>
        </p:txBody>
      </p:sp>
    </p:spTree>
    <p:extLst>
      <p:ext uri="{BB962C8B-B14F-4D97-AF65-F5344CB8AC3E}">
        <p14:creationId xmlns:p14="http://schemas.microsoft.com/office/powerpoint/2010/main" val="199747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vertical signal 1 </a:t>
            </a:r>
            <a:r>
              <a:rPr kumimoji="1" lang="ja-JP" altLang="en-US" dirty="0"/>
              <a:t>の </a:t>
            </a:r>
            <a:r>
              <a:rPr kumimoji="1" lang="en-US" altLang="ja-JP" dirty="0"/>
              <a:t>536,537,538</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14</a:t>
            </a:fld>
            <a:endParaRPr kumimoji="1" lang="ja-JP" altLang="en-US"/>
          </a:p>
        </p:txBody>
      </p:sp>
    </p:spTree>
    <p:extLst>
      <p:ext uri="{BB962C8B-B14F-4D97-AF65-F5344CB8AC3E}">
        <p14:creationId xmlns:p14="http://schemas.microsoft.com/office/powerpoint/2010/main" val="168348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a:t>
            </a:r>
            <a:r>
              <a:rPr kumimoji="1" lang="en-US" altLang="ja-JP" dirty="0"/>
              <a:t>horizontal signal 1</a:t>
            </a:r>
            <a:r>
              <a:rPr kumimoji="1" lang="ja-JP" altLang="en-US" dirty="0"/>
              <a:t>の </a:t>
            </a:r>
            <a:r>
              <a:rPr kumimoji="1" lang="en-US" altLang="ja-JP" dirty="0"/>
              <a:t>372,373,374</a:t>
            </a:r>
            <a:endParaRPr kumimoji="1" lang="ja-JP" altLang="en-US" dirty="0"/>
          </a:p>
        </p:txBody>
      </p:sp>
      <p:sp>
        <p:nvSpPr>
          <p:cNvPr id="4" name="スライド番号プレースホルダー 3"/>
          <p:cNvSpPr>
            <a:spLocks noGrp="1"/>
          </p:cNvSpPr>
          <p:nvPr>
            <p:ph type="sldNum" sz="quarter" idx="5"/>
          </p:nvPr>
        </p:nvSpPr>
        <p:spPr/>
        <p:txBody>
          <a:bodyPr/>
          <a:lstStyle/>
          <a:p>
            <a:fld id="{32833AB3-7A34-453B-BD9F-0BA034FC2F0B}" type="slidenum">
              <a:rPr kumimoji="1" lang="ja-JP" altLang="en-US" smtClean="0"/>
              <a:t>16</a:t>
            </a:fld>
            <a:endParaRPr kumimoji="1" lang="ja-JP" altLang="en-US"/>
          </a:p>
        </p:txBody>
      </p:sp>
    </p:spTree>
    <p:extLst>
      <p:ext uri="{BB962C8B-B14F-4D97-AF65-F5344CB8AC3E}">
        <p14:creationId xmlns:p14="http://schemas.microsoft.com/office/powerpoint/2010/main" val="93323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1E713CB3-A9D1-4224-AF75-EC156ECF296A}"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cxnSp>
        <p:nvCxnSpPr>
          <p:cNvPr id="7" name="直線コネクタ 6">
            <a:extLst>
              <a:ext uri="{FF2B5EF4-FFF2-40B4-BE49-F238E27FC236}">
                <a16:creationId xmlns:a16="http://schemas.microsoft.com/office/drawing/2014/main" id="{48F65D00-DC74-455D-B9E4-4B3E2D49DFA2}"/>
              </a:ext>
            </a:extLst>
          </p:cNvPr>
          <p:cNvCxnSpPr/>
          <p:nvPr userDrawn="1"/>
        </p:nvCxnSpPr>
        <p:spPr>
          <a:xfrm>
            <a:off x="0" y="3583066"/>
            <a:ext cx="9144000" cy="0"/>
          </a:xfrm>
          <a:prstGeom prst="line">
            <a:avLst/>
          </a:prstGeom>
          <a:ln w="825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1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4997B5-9E2F-4568-987D-3D3CE3E53299}"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4588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505F0E7-1B5E-4682-865E-B44E10EA52EB}"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567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60160D-33B8-400C-820D-A05EDBEDFF6B}"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4611F9C2-6641-4325-A1B0-8726CAAFC082}" type="slidenum">
              <a:rPr kumimoji="1" lang="ja-JP" altLang="en-US" smtClean="0"/>
              <a:pPr/>
              <a:t>‹#›</a:t>
            </a:fld>
            <a:endParaRPr kumimoji="1" lang="ja-JP" altLang="en-US" dirty="0"/>
          </a:p>
        </p:txBody>
      </p:sp>
      <p:cxnSp>
        <p:nvCxnSpPr>
          <p:cNvPr id="8" name="直線コネクタ 7">
            <a:extLst>
              <a:ext uri="{FF2B5EF4-FFF2-40B4-BE49-F238E27FC236}">
                <a16:creationId xmlns:a16="http://schemas.microsoft.com/office/drawing/2014/main" id="{961EEEA9-A18A-4067-8E72-2C90B7B15572}"/>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30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0408307-2439-4B1B-B3BE-EC4D9D90A27B}"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102317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28650" y="925200"/>
            <a:ext cx="3886200" cy="5233534"/>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925200"/>
            <a:ext cx="3886200" cy="523353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D9BD4B9-D88E-423C-AC97-AA0638AB3F67}"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BA1358F-D2E2-4422-B358-4B22DE61BABD}"/>
              </a:ext>
            </a:extLst>
          </p:cNvPr>
          <p:cNvCxnSpPr/>
          <p:nvPr userDrawn="1"/>
        </p:nvCxnSpPr>
        <p:spPr>
          <a:xfrm>
            <a:off x="0" y="839973"/>
            <a:ext cx="9144000" cy="0"/>
          </a:xfrm>
          <a:prstGeom prst="line">
            <a:avLst/>
          </a:prstGeom>
          <a:ln w="57150">
            <a:gradFill flip="none" rotWithShape="1">
              <a:gsLst>
                <a:gs pos="0">
                  <a:schemeClr val="accent5">
                    <a:lumMod val="40000"/>
                    <a:lumOff val="60000"/>
                  </a:schemeClr>
                </a:gs>
                <a:gs pos="0">
                  <a:schemeClr val="accent5">
                    <a:lumMod val="60000"/>
                    <a:lumOff val="40000"/>
                  </a:schemeClr>
                </a:gs>
                <a:gs pos="100000">
                  <a:schemeClr val="accent5">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3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526AFA-8E0F-43A0-95E8-CAB2683A848D}" type="datetime1">
              <a:rPr kumimoji="1" lang="ja-JP" altLang="en-US" smtClean="0"/>
              <a:t>2021/7/5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4816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57CBB0C-55B6-4FED-A18B-DD18A00D5F21}" type="datetime1">
              <a:rPr kumimoji="1" lang="ja-JP" altLang="en-US" smtClean="0"/>
              <a:t>2021/7/5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6373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03B03-28BE-4FEF-8A8F-4B5AB41B9EDA}" type="datetime1">
              <a:rPr kumimoji="1" lang="ja-JP" altLang="en-US" smtClean="0"/>
              <a:t>2021/7/5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426604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C9421F-F1BC-41D3-9856-F8E01DCA85EF}"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5641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D0F761-DDDE-4C16-806B-6480EF1A12A9}"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11F9C2-6641-4325-A1B0-8726CAAFC082}" type="slidenum">
              <a:rPr kumimoji="1" lang="ja-JP" altLang="en-US" smtClean="0"/>
              <a:t>‹#›</a:t>
            </a:fld>
            <a:endParaRPr kumimoji="1" lang="ja-JP" altLang="en-US"/>
          </a:p>
        </p:txBody>
      </p:sp>
    </p:spTree>
    <p:extLst>
      <p:ext uri="{BB962C8B-B14F-4D97-AF65-F5344CB8AC3E}">
        <p14:creationId xmlns:p14="http://schemas.microsoft.com/office/powerpoint/2010/main" val="358009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83997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925033"/>
            <a:ext cx="7886700" cy="525193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86B3F-B4FA-4FAF-A2E9-0DB0D22E2148}" type="datetime1">
              <a:rPr kumimoji="1" lang="ja-JP" altLang="en-US" smtClean="0"/>
              <a:t>2021/7/5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8714"/>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4611F9C2-6641-4325-A1B0-8726CAAFC082}" type="slidenum">
              <a:rPr kumimoji="1" lang="ja-JP" altLang="en-US" smtClean="0"/>
              <a:pPr/>
              <a:t>‹#›</a:t>
            </a:fld>
            <a:endParaRPr kumimoji="1" lang="ja-JP" altLang="en-US" dirty="0"/>
          </a:p>
        </p:txBody>
      </p:sp>
    </p:spTree>
    <p:extLst>
      <p:ext uri="{BB962C8B-B14F-4D97-AF65-F5344CB8AC3E}">
        <p14:creationId xmlns:p14="http://schemas.microsoft.com/office/powerpoint/2010/main" val="1100533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B0F0"/>
        </a:buClr>
        <a:buSzPct val="80000"/>
        <a:buFont typeface="Wingdings" panose="05000000000000000000" pitchFamily="2" charset="2"/>
        <a:buChar char="Ø"/>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F0"/>
        </a:buClr>
        <a:buSzPct val="80000"/>
        <a:buFont typeface="Wingdings" panose="05000000000000000000" pitchFamily="2" charset="2"/>
        <a:buChar char="ü"/>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477989-B232-402F-BE24-4C60EEC00475}"/>
              </a:ext>
            </a:extLst>
          </p:cNvPr>
          <p:cNvSpPr>
            <a:spLocks noGrp="1"/>
          </p:cNvSpPr>
          <p:nvPr>
            <p:ph type="ctrTitle"/>
          </p:nvPr>
        </p:nvSpPr>
        <p:spPr/>
        <p:txBody>
          <a:bodyPr/>
          <a:lstStyle/>
          <a:p>
            <a:r>
              <a:rPr lang="ja-JP" altLang="en-US" b="1" dirty="0"/>
              <a:t>高速移動する送信光源を</a:t>
            </a:r>
            <a:br>
              <a:rPr lang="en-US" altLang="ja-JP" b="1" dirty="0"/>
            </a:br>
            <a:r>
              <a:rPr lang="ja-JP" altLang="en-US" b="1" dirty="0"/>
              <a:t>追尾するアルゴリズムの</a:t>
            </a:r>
            <a:br>
              <a:rPr lang="en-US" altLang="ja-JP" b="1" dirty="0"/>
            </a:br>
            <a:r>
              <a:rPr lang="ja-JP" altLang="en-US" b="1" dirty="0"/>
              <a:t>構築と実験</a:t>
            </a:r>
          </a:p>
        </p:txBody>
      </p:sp>
      <p:sp>
        <p:nvSpPr>
          <p:cNvPr id="5" name="字幕 4">
            <a:extLst>
              <a:ext uri="{FF2B5EF4-FFF2-40B4-BE49-F238E27FC236}">
                <a16:creationId xmlns:a16="http://schemas.microsoft.com/office/drawing/2014/main" id="{A8E73FD6-6364-4DA5-B6CF-F51BCD3513E9}"/>
              </a:ext>
            </a:extLst>
          </p:cNvPr>
          <p:cNvSpPr>
            <a:spLocks noGrp="1"/>
          </p:cNvSpPr>
          <p:nvPr>
            <p:ph type="subTitle" idx="1"/>
          </p:nvPr>
        </p:nvSpPr>
        <p:spPr/>
        <p:txBody>
          <a:bodyPr>
            <a:normAutofit lnSpcReduction="10000"/>
          </a:bodyPr>
          <a:lstStyle/>
          <a:p>
            <a:endParaRPr lang="en-US" altLang="ja-JP" dirty="0"/>
          </a:p>
          <a:p>
            <a:r>
              <a:rPr lang="ja-JP" altLang="en-US" dirty="0"/>
              <a:t>かしこいミーティング </a:t>
            </a:r>
            <a:r>
              <a:rPr lang="en-US" altLang="ja-JP" dirty="0"/>
              <a:t>2021/07/05</a:t>
            </a:r>
          </a:p>
          <a:p>
            <a:r>
              <a:rPr lang="ja-JP" altLang="en-US" dirty="0"/>
              <a:t>名古屋大学 山里研究室</a:t>
            </a:r>
            <a:endParaRPr lang="en-US" altLang="ja-JP" dirty="0"/>
          </a:p>
          <a:p>
            <a:r>
              <a:rPr lang="en-US" altLang="ja-JP" dirty="0"/>
              <a:t>M1 </a:t>
            </a:r>
            <a:r>
              <a:rPr lang="ja-JP" altLang="en-US" dirty="0"/>
              <a:t>中村建翔</a:t>
            </a:r>
          </a:p>
        </p:txBody>
      </p:sp>
    </p:spTree>
    <p:extLst>
      <p:ext uri="{BB962C8B-B14F-4D97-AF65-F5344CB8AC3E}">
        <p14:creationId xmlns:p14="http://schemas.microsoft.com/office/powerpoint/2010/main" val="262403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①実験結果</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7886700" cy="5847426"/>
          </a:xfrm>
        </p:spPr>
        <p:txBody>
          <a:bodyPr>
            <a:normAutofit/>
          </a:bodyPr>
          <a:lstStyle/>
          <a:p>
            <a:r>
              <a:rPr kumimoji="1" lang="ja-JP" altLang="en-US" dirty="0"/>
              <a:t>撮影画像をピクセル列に分割し，　　　　　　　　　各ピクセル列の輝度値の平均を示す</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lang="en-US" altLang="ja-JP" dirty="0"/>
          </a:p>
          <a:p>
            <a:pPr marL="0" indent="0">
              <a:buNone/>
            </a:pPr>
            <a:endParaRPr kumimoji="1" lang="en-US" altLang="ja-JP" dirty="0"/>
          </a:p>
          <a:p>
            <a:r>
              <a:rPr lang="ja-JP" altLang="en-US" dirty="0"/>
              <a:t>輝度値の値から閾値を判別し，復調することができる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10</a:t>
            </a:fld>
            <a:endParaRPr kumimoji="1" lang="ja-JP" altLang="en-US" dirty="0"/>
          </a:p>
        </p:txBody>
      </p:sp>
      <p:pic>
        <p:nvPicPr>
          <p:cNvPr id="19" name="図 18">
            <a:extLst>
              <a:ext uri="{FF2B5EF4-FFF2-40B4-BE49-F238E27FC236}">
                <a16:creationId xmlns:a16="http://schemas.microsoft.com/office/drawing/2014/main" id="{77259096-EFB2-4A65-BA0A-B99DCBD2A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78" y="1686148"/>
            <a:ext cx="2052000" cy="2052000"/>
          </a:xfrm>
          <a:prstGeom prst="rect">
            <a:avLst/>
          </a:prstGeom>
        </p:spPr>
      </p:pic>
      <p:pic>
        <p:nvPicPr>
          <p:cNvPr id="21" name="図 20">
            <a:extLst>
              <a:ext uri="{FF2B5EF4-FFF2-40B4-BE49-F238E27FC236}">
                <a16:creationId xmlns:a16="http://schemas.microsoft.com/office/drawing/2014/main" id="{407AF5DF-DF7F-47CE-A6CC-A95AC7E98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373" y="1686148"/>
            <a:ext cx="2052000" cy="2052000"/>
          </a:xfrm>
          <a:prstGeom prst="rect">
            <a:avLst/>
          </a:prstGeom>
        </p:spPr>
      </p:pic>
      <p:pic>
        <p:nvPicPr>
          <p:cNvPr id="25" name="図 24">
            <a:extLst>
              <a:ext uri="{FF2B5EF4-FFF2-40B4-BE49-F238E27FC236}">
                <a16:creationId xmlns:a16="http://schemas.microsoft.com/office/drawing/2014/main" id="{815416FE-7F65-4BA8-9E4F-A790A3AD3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468" y="1686148"/>
            <a:ext cx="2052000" cy="2052000"/>
          </a:xfrm>
          <a:prstGeom prst="rect">
            <a:avLst/>
          </a:prstGeom>
        </p:spPr>
      </p:pic>
      <p:pic>
        <p:nvPicPr>
          <p:cNvPr id="6" name="図 5">
            <a:extLst>
              <a:ext uri="{FF2B5EF4-FFF2-40B4-BE49-F238E27FC236}">
                <a16:creationId xmlns:a16="http://schemas.microsoft.com/office/drawing/2014/main" id="{DDDFF7F7-B8CA-4936-897F-E19C9B3A5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59" y="3731450"/>
            <a:ext cx="2880000" cy="2160000"/>
          </a:xfrm>
          <a:prstGeom prst="rect">
            <a:avLst/>
          </a:prstGeom>
        </p:spPr>
      </p:pic>
      <p:pic>
        <p:nvPicPr>
          <p:cNvPr id="10" name="図 9">
            <a:extLst>
              <a:ext uri="{FF2B5EF4-FFF2-40B4-BE49-F238E27FC236}">
                <a16:creationId xmlns:a16="http://schemas.microsoft.com/office/drawing/2014/main" id="{F15587C3-585D-4595-A9E3-F504E07C01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9373" y="3738148"/>
            <a:ext cx="2880000" cy="2160000"/>
          </a:xfrm>
          <a:prstGeom prst="rect">
            <a:avLst/>
          </a:prstGeom>
        </p:spPr>
      </p:pic>
      <p:pic>
        <p:nvPicPr>
          <p:cNvPr id="13" name="図 12">
            <a:extLst>
              <a:ext uri="{FF2B5EF4-FFF2-40B4-BE49-F238E27FC236}">
                <a16:creationId xmlns:a16="http://schemas.microsoft.com/office/drawing/2014/main" id="{981525FC-A74F-4F56-A5B0-A910AE2FF6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7468" y="3721533"/>
            <a:ext cx="2880000" cy="2160000"/>
          </a:xfrm>
          <a:prstGeom prst="rect">
            <a:avLst/>
          </a:prstGeom>
        </p:spPr>
      </p:pic>
      <p:sp>
        <p:nvSpPr>
          <p:cNvPr id="26" name="テキスト ボックス 25">
            <a:extLst>
              <a:ext uri="{FF2B5EF4-FFF2-40B4-BE49-F238E27FC236}">
                <a16:creationId xmlns:a16="http://schemas.microsoft.com/office/drawing/2014/main" id="{7DF21C4C-3D85-4AE1-ADDA-897E7A543CF6}"/>
              </a:ext>
            </a:extLst>
          </p:cNvPr>
          <p:cNvSpPr txBox="1"/>
          <p:nvPr/>
        </p:nvSpPr>
        <p:spPr>
          <a:xfrm>
            <a:off x="975540" y="5807233"/>
            <a:ext cx="1506852" cy="338554"/>
          </a:xfrm>
          <a:prstGeom prst="rect">
            <a:avLst/>
          </a:prstGeom>
          <a:noFill/>
        </p:spPr>
        <p:txBody>
          <a:bodyPr wrap="square" rtlCol="0">
            <a:spAutoFit/>
          </a:bodyPr>
          <a:lstStyle/>
          <a:p>
            <a:r>
              <a:rPr kumimoji="1" lang="ja-JP" altLang="en-US" sz="1600" b="1" dirty="0"/>
              <a:t>横ピクセル値</a:t>
            </a:r>
          </a:p>
        </p:txBody>
      </p:sp>
      <p:sp>
        <p:nvSpPr>
          <p:cNvPr id="15" name="テキスト ボックス 14">
            <a:extLst>
              <a:ext uri="{FF2B5EF4-FFF2-40B4-BE49-F238E27FC236}">
                <a16:creationId xmlns:a16="http://schemas.microsoft.com/office/drawing/2014/main" id="{5DC7B69F-EBAA-44B2-BE54-B5C592239E30}"/>
              </a:ext>
            </a:extLst>
          </p:cNvPr>
          <p:cNvSpPr txBox="1"/>
          <p:nvPr/>
        </p:nvSpPr>
        <p:spPr>
          <a:xfrm>
            <a:off x="68036" y="4409226"/>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374629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②移動</a:t>
            </a:r>
            <a:r>
              <a:rPr kumimoji="1" lang="ja-JP" altLang="en-US" dirty="0"/>
              <a:t>環境での実験</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3"/>
            <a:ext cx="8002106" cy="5251930"/>
          </a:xfrm>
        </p:spPr>
        <p:txBody>
          <a:bodyPr/>
          <a:lstStyle/>
          <a:p>
            <a:r>
              <a:rPr lang="ja-JP" altLang="en-US" dirty="0"/>
              <a:t>次に</a:t>
            </a:r>
            <a:r>
              <a:rPr kumimoji="1" lang="ja-JP" altLang="en-US" dirty="0"/>
              <a:t>，受信機が移動する状態で屋外撮影実験を行った</a:t>
            </a:r>
            <a:endParaRPr kumimoji="1" lang="en-US" altLang="ja-JP" dirty="0"/>
          </a:p>
          <a:p>
            <a:r>
              <a:rPr kumimoji="1" lang="ja-JP" altLang="en-US" dirty="0"/>
              <a:t>受信機の移動速度は約</a:t>
            </a:r>
            <a:r>
              <a:rPr kumimoji="1" lang="en-US" altLang="ja-JP" dirty="0"/>
              <a:t>25km/h</a:t>
            </a:r>
          </a:p>
          <a:p>
            <a:r>
              <a:rPr kumimoji="1" lang="ja-JP" altLang="en-US" dirty="0"/>
              <a:t>送信機は</a:t>
            </a:r>
            <a:r>
              <a:rPr kumimoji="1" lang="en-US" altLang="ja-JP" dirty="0"/>
              <a:t>LED</a:t>
            </a:r>
            <a:r>
              <a:rPr lang="ja-JP" altLang="en-US" dirty="0"/>
              <a:t>を</a:t>
            </a:r>
            <a:r>
              <a:rPr kumimoji="1" lang="en-US" altLang="ja-JP" dirty="0"/>
              <a:t>16×</a:t>
            </a:r>
            <a:r>
              <a:rPr lang="en-US" altLang="ja-JP" dirty="0"/>
              <a:t>4</a:t>
            </a:r>
            <a:r>
              <a:rPr lang="ja-JP" altLang="en-US" dirty="0"/>
              <a:t>の縦アレイ，横アレイに</a:t>
            </a:r>
            <a:r>
              <a:rPr lang="en-US" altLang="ja-JP" dirty="0"/>
              <a:t>4</a:t>
            </a:r>
            <a:r>
              <a:rPr lang="ja-JP" altLang="en-US" dirty="0"/>
              <a:t>分割，</a:t>
            </a:r>
            <a:r>
              <a:rPr lang="en-US" altLang="ja-JP" dirty="0"/>
              <a:t>4×4</a:t>
            </a:r>
            <a:r>
              <a:rPr lang="ja-JP" altLang="en-US" dirty="0"/>
              <a:t>の格子状に</a:t>
            </a:r>
            <a:r>
              <a:rPr lang="en-US" altLang="ja-JP" dirty="0"/>
              <a:t>16</a:t>
            </a:r>
            <a:r>
              <a:rPr lang="ja-JP" altLang="en-US" dirty="0"/>
              <a:t>分割した場合の</a:t>
            </a:r>
            <a:r>
              <a:rPr lang="en-US" altLang="ja-JP" dirty="0"/>
              <a:t>3</a:t>
            </a:r>
            <a:r>
              <a:rPr lang="ja-JP" altLang="en-US" dirty="0"/>
              <a:t>パターンで点灯した</a:t>
            </a:r>
            <a:endParaRPr kumimoji="1" lang="en-US" altLang="ja-JP" dirty="0"/>
          </a:p>
          <a:p>
            <a:r>
              <a:rPr lang="ja-JP" altLang="en-US" dirty="0"/>
              <a:t>実験諸元は以下の通り</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11</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2056661737"/>
              </p:ext>
            </p:extLst>
          </p:nvPr>
        </p:nvGraphicFramePr>
        <p:xfrm>
          <a:off x="471197" y="3429000"/>
          <a:ext cx="4275066" cy="2225040"/>
        </p:xfrm>
        <a:graphic>
          <a:graphicData uri="http://schemas.openxmlformats.org/drawingml/2006/table">
            <a:tbl>
              <a:tblPr firstRow="1" bandRow="1">
                <a:tableStyleId>{22838BEF-8BB2-4498-84A7-C5851F593DF1}</a:tableStyleId>
              </a:tblPr>
              <a:tblGrid>
                <a:gridCol w="2137533">
                  <a:extLst>
                    <a:ext uri="{9D8B030D-6E8A-4147-A177-3AD203B41FA5}">
                      <a16:colId xmlns:a16="http://schemas.microsoft.com/office/drawing/2014/main" val="432297810"/>
                    </a:ext>
                  </a:extLst>
                </a:gridCol>
                <a:gridCol w="2137533">
                  <a:extLst>
                    <a:ext uri="{9D8B030D-6E8A-4147-A177-3AD203B41FA5}">
                      <a16:colId xmlns:a16="http://schemas.microsoft.com/office/drawing/2014/main" val="1756635863"/>
                    </a:ext>
                  </a:extLst>
                </a:gridCol>
              </a:tblGrid>
              <a:tr h="370840">
                <a:tc>
                  <a:txBody>
                    <a:bodyPr/>
                    <a:lstStyle/>
                    <a:p>
                      <a:pPr algn="ctr"/>
                      <a:r>
                        <a:rPr kumimoji="1" lang="ja-JP" altLang="en-US" b="1" dirty="0"/>
                        <a:t>受信機</a:t>
                      </a:r>
                      <a:endParaRPr kumimoji="1" lang="en-US" altLang="ja-JP" b="1" dirty="0"/>
                    </a:p>
                  </a:txBody>
                  <a:tcPr/>
                </a:tc>
                <a:tc>
                  <a:txBody>
                    <a:bodyPr/>
                    <a:lstStyle/>
                    <a:p>
                      <a:pPr algn="ctr"/>
                      <a:r>
                        <a:rPr kumimoji="1" lang="ja-JP" altLang="en-US" b="1" dirty="0"/>
                        <a:t>高速度カメラ</a:t>
                      </a:r>
                      <a:endParaRPr kumimoji="1" lang="en-US" altLang="ja-JP" b="1" dirty="0"/>
                    </a:p>
                  </a:txBody>
                  <a:tcPr/>
                </a:tc>
                <a:extLst>
                  <a:ext uri="{0D108BD9-81ED-4DB2-BD59-A6C34878D82A}">
                    <a16:rowId xmlns:a16="http://schemas.microsoft.com/office/drawing/2014/main" val="1632386925"/>
                  </a:ext>
                </a:extLst>
              </a:tr>
              <a:tr h="370840">
                <a:tc>
                  <a:txBody>
                    <a:bodyPr/>
                    <a:lstStyle/>
                    <a:p>
                      <a:pPr algn="ctr"/>
                      <a:r>
                        <a:rPr kumimoji="1" lang="ja-JP" altLang="en-US" b="1" dirty="0"/>
                        <a:t>送信機</a:t>
                      </a:r>
                      <a:endParaRPr kumimoji="1" lang="en-US" altLang="ja-JP" b="1" dirty="0"/>
                    </a:p>
                  </a:txBody>
                  <a:tcPr/>
                </a:tc>
                <a:tc>
                  <a:txBody>
                    <a:bodyPr/>
                    <a:lstStyle/>
                    <a:p>
                      <a:pPr algn="ctr"/>
                      <a:r>
                        <a:rPr kumimoji="1" lang="en-US" altLang="ja-JP" b="1" dirty="0"/>
                        <a:t>LED</a:t>
                      </a:r>
                      <a:r>
                        <a:rPr kumimoji="1" lang="ja-JP" altLang="en-US" b="1" dirty="0"/>
                        <a:t>アレイ</a:t>
                      </a:r>
                      <a:endParaRPr kumimoji="1" lang="en-US" altLang="ja-JP" b="1" dirty="0"/>
                    </a:p>
                  </a:txBody>
                  <a:tcPr/>
                </a:tc>
                <a:extLst>
                  <a:ext uri="{0D108BD9-81ED-4DB2-BD59-A6C34878D82A}">
                    <a16:rowId xmlns:a16="http://schemas.microsoft.com/office/drawing/2014/main" val="3346374874"/>
                  </a:ext>
                </a:extLst>
              </a:tr>
              <a:tr h="370840">
                <a:tc>
                  <a:txBody>
                    <a:bodyPr/>
                    <a:lstStyle/>
                    <a:p>
                      <a:pPr algn="ctr"/>
                      <a:r>
                        <a:rPr kumimoji="1" lang="en-US" altLang="ja-JP" b="1" dirty="0"/>
                        <a:t>LED</a:t>
                      </a:r>
                      <a:r>
                        <a:rPr kumimoji="1" lang="ja-JP" altLang="en-US" b="1" dirty="0"/>
                        <a:t>表示速度</a:t>
                      </a:r>
                    </a:p>
                  </a:txBody>
                  <a:tcPr/>
                </a:tc>
                <a:tc>
                  <a:txBody>
                    <a:bodyPr/>
                    <a:lstStyle/>
                    <a:p>
                      <a:pPr algn="ctr"/>
                      <a:r>
                        <a:rPr kumimoji="1" lang="en-US" altLang="ja-JP" b="1" dirty="0"/>
                        <a:t>500Hz</a:t>
                      </a:r>
                      <a:endParaRPr kumimoji="1" lang="ja-JP" altLang="en-US" b="1" dirty="0"/>
                    </a:p>
                  </a:txBody>
                  <a:tcPr/>
                </a:tc>
                <a:extLst>
                  <a:ext uri="{0D108BD9-81ED-4DB2-BD59-A6C34878D82A}">
                    <a16:rowId xmlns:a16="http://schemas.microsoft.com/office/drawing/2014/main" val="3531874267"/>
                  </a:ext>
                </a:extLst>
              </a:tr>
              <a:tr h="370840">
                <a:tc>
                  <a:txBody>
                    <a:bodyPr/>
                    <a:lstStyle/>
                    <a:p>
                      <a:pPr algn="ctr"/>
                      <a:r>
                        <a:rPr kumimoji="1" lang="ja-JP" altLang="en-US" b="1" dirty="0"/>
                        <a:t>撮影速度</a:t>
                      </a:r>
                    </a:p>
                  </a:txBody>
                  <a:tcPr/>
                </a:tc>
                <a:tc>
                  <a:txBody>
                    <a:bodyPr/>
                    <a:lstStyle/>
                    <a:p>
                      <a:pPr algn="ctr"/>
                      <a:r>
                        <a:rPr kumimoji="1" lang="en-US" altLang="ja-JP" b="1" dirty="0"/>
                        <a:t>1000Hz</a:t>
                      </a:r>
                      <a:endParaRPr kumimoji="1" lang="ja-JP" altLang="en-US" b="1" dirty="0"/>
                    </a:p>
                  </a:txBody>
                  <a:tcPr/>
                </a:tc>
                <a:extLst>
                  <a:ext uri="{0D108BD9-81ED-4DB2-BD59-A6C34878D82A}">
                    <a16:rowId xmlns:a16="http://schemas.microsoft.com/office/drawing/2014/main" val="2629730710"/>
                  </a:ext>
                </a:extLst>
              </a:tr>
              <a:tr h="370840">
                <a:tc>
                  <a:txBody>
                    <a:bodyPr/>
                    <a:lstStyle/>
                    <a:p>
                      <a:pPr algn="ctr"/>
                      <a:r>
                        <a:rPr kumimoji="1" lang="ja-JP" altLang="en-US" b="1" dirty="0"/>
                        <a:t>受信解像度</a:t>
                      </a:r>
                    </a:p>
                  </a:txBody>
                  <a:tcPr/>
                </a:tc>
                <a:tc>
                  <a:txBody>
                    <a:bodyPr/>
                    <a:lstStyle/>
                    <a:p>
                      <a:pPr algn="ctr"/>
                      <a:r>
                        <a:rPr kumimoji="1" lang="en-US" altLang="ja-JP" b="1" dirty="0"/>
                        <a:t>512×512</a:t>
                      </a:r>
                      <a:endParaRPr kumimoji="1" lang="ja-JP" altLang="en-US" b="1" dirty="0"/>
                    </a:p>
                  </a:txBody>
                  <a:tcPr/>
                </a:tc>
                <a:extLst>
                  <a:ext uri="{0D108BD9-81ED-4DB2-BD59-A6C34878D82A}">
                    <a16:rowId xmlns:a16="http://schemas.microsoft.com/office/drawing/2014/main" val="1408354219"/>
                  </a:ext>
                </a:extLst>
              </a:tr>
              <a:tr h="370840">
                <a:tc>
                  <a:txBody>
                    <a:bodyPr/>
                    <a:lstStyle/>
                    <a:p>
                      <a:pPr algn="ctr"/>
                      <a:r>
                        <a:rPr kumimoji="1" lang="ja-JP" altLang="en-US" b="1" dirty="0"/>
                        <a:t>車両速度</a:t>
                      </a:r>
                    </a:p>
                  </a:txBody>
                  <a:tcPr/>
                </a:tc>
                <a:tc>
                  <a:txBody>
                    <a:bodyPr/>
                    <a:lstStyle/>
                    <a:p>
                      <a:pPr algn="ctr"/>
                      <a:r>
                        <a:rPr kumimoji="1" lang="en-US" altLang="ja-JP" b="1" dirty="0"/>
                        <a:t>25km/h</a:t>
                      </a:r>
                      <a:endParaRPr kumimoji="1" lang="ja-JP" altLang="en-US" b="1" dirty="0"/>
                    </a:p>
                  </a:txBody>
                  <a:tcPr/>
                </a:tc>
                <a:extLst>
                  <a:ext uri="{0D108BD9-81ED-4DB2-BD59-A6C34878D82A}">
                    <a16:rowId xmlns:a16="http://schemas.microsoft.com/office/drawing/2014/main" val="4056546529"/>
                  </a:ext>
                </a:extLst>
              </a:tr>
            </a:tbl>
          </a:graphicData>
        </a:graphic>
      </p:graphicFrame>
      <p:pic>
        <p:nvPicPr>
          <p:cNvPr id="7" name="20210626210959">
            <a:hlinkClick r:id="" action="ppaction://media"/>
            <a:extLst>
              <a:ext uri="{FF2B5EF4-FFF2-40B4-BE49-F238E27FC236}">
                <a16:creationId xmlns:a16="http://schemas.microsoft.com/office/drawing/2014/main" id="{EE529D40-C04A-4BD6-B0EB-C5E145B0FF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27194" y="3579465"/>
            <a:ext cx="3661015" cy="2074575"/>
          </a:xfrm>
          <a:prstGeom prst="rect">
            <a:avLst/>
          </a:prstGeom>
        </p:spPr>
      </p:pic>
      <p:sp>
        <p:nvSpPr>
          <p:cNvPr id="8" name="テキスト ボックス 7">
            <a:extLst>
              <a:ext uri="{FF2B5EF4-FFF2-40B4-BE49-F238E27FC236}">
                <a16:creationId xmlns:a16="http://schemas.microsoft.com/office/drawing/2014/main" id="{123754AB-1BAF-4309-8E26-8C9260A97597}"/>
              </a:ext>
            </a:extLst>
          </p:cNvPr>
          <p:cNvSpPr txBox="1"/>
          <p:nvPr/>
        </p:nvSpPr>
        <p:spPr>
          <a:xfrm>
            <a:off x="6440631" y="5701448"/>
            <a:ext cx="1034139" cy="338554"/>
          </a:xfrm>
          <a:prstGeom prst="rect">
            <a:avLst/>
          </a:prstGeom>
          <a:noFill/>
        </p:spPr>
        <p:txBody>
          <a:bodyPr wrap="square" rtlCol="0">
            <a:spAutoFit/>
          </a:bodyPr>
          <a:lstStyle/>
          <a:p>
            <a:r>
              <a:rPr kumimoji="1" lang="ja-JP" altLang="en-US" sz="1600" b="1" dirty="0"/>
              <a:t>実験風景</a:t>
            </a:r>
          </a:p>
        </p:txBody>
      </p:sp>
    </p:spTree>
    <p:extLst>
      <p:ext uri="{BB962C8B-B14F-4D97-AF65-F5344CB8AC3E}">
        <p14:creationId xmlns:p14="http://schemas.microsoft.com/office/powerpoint/2010/main" val="4794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格子状</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1"/>
            <a:ext cx="7886700" cy="5251930"/>
          </a:xfrm>
        </p:spPr>
        <p:txBody>
          <a:bodyPr/>
          <a:lstStyle/>
          <a:p>
            <a:r>
              <a:rPr kumimoji="1" lang="ja-JP" altLang="en-US" dirty="0"/>
              <a:t>同様に撮影画像の例を以下に示す</a:t>
            </a:r>
            <a:endParaRPr kumimoji="1" lang="en-US" altLang="ja-JP" dirty="0"/>
          </a:p>
          <a:p>
            <a:r>
              <a:rPr kumimoji="1" lang="ja-JP" altLang="en-US" dirty="0"/>
              <a:t>静止環境の場合より</a:t>
            </a:r>
            <a:r>
              <a:rPr kumimoji="1" lang="en-US" altLang="ja-JP" dirty="0"/>
              <a:t>LED</a:t>
            </a:r>
            <a:r>
              <a:rPr lang="ja-JP" altLang="en-US" dirty="0"/>
              <a:t>がぼやけている様に見えるが，それでも目で見ても</a:t>
            </a:r>
            <a:r>
              <a:rPr lang="en-US" altLang="ja-JP" dirty="0"/>
              <a:t>LED</a:t>
            </a:r>
            <a:r>
              <a:rPr lang="ja-JP" altLang="en-US" dirty="0"/>
              <a:t>が識別できる</a:t>
            </a:r>
            <a:endParaRPr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12</a:t>
            </a:fld>
            <a:endParaRPr kumimoji="1" lang="ja-JP" altLang="en-US" dirty="0"/>
          </a:p>
        </p:txBody>
      </p:sp>
      <p:sp>
        <p:nvSpPr>
          <p:cNvPr id="18" name="矢印: 右 17">
            <a:extLst>
              <a:ext uri="{FF2B5EF4-FFF2-40B4-BE49-F238E27FC236}">
                <a16:creationId xmlns:a16="http://schemas.microsoft.com/office/drawing/2014/main" id="{2EB8762E-2B27-43B3-B9E5-5E34059DC39D}"/>
              </a:ext>
            </a:extLst>
          </p:cNvPr>
          <p:cNvSpPr/>
          <p:nvPr/>
        </p:nvSpPr>
        <p:spPr>
          <a:xfrm>
            <a:off x="2943573"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41796"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8F5F2FA-4A9A-4625-905C-B509A42C2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468" y="3128707"/>
            <a:ext cx="2520000" cy="2520000"/>
          </a:xfrm>
          <a:prstGeom prst="rect">
            <a:avLst/>
          </a:prstGeom>
          <a:ln>
            <a:solidFill>
              <a:schemeClr val="tx1"/>
            </a:solidFill>
          </a:ln>
        </p:spPr>
      </p:pic>
      <p:pic>
        <p:nvPicPr>
          <p:cNvPr id="8" name="図 7">
            <a:extLst>
              <a:ext uri="{FF2B5EF4-FFF2-40B4-BE49-F238E27FC236}">
                <a16:creationId xmlns:a16="http://schemas.microsoft.com/office/drawing/2014/main" id="{F3E7F61E-CD3C-49DC-9622-8FB34DCE1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22" y="3128707"/>
            <a:ext cx="2520000" cy="2520000"/>
          </a:xfrm>
          <a:prstGeom prst="rect">
            <a:avLst/>
          </a:prstGeom>
          <a:ln>
            <a:solidFill>
              <a:schemeClr val="tx1"/>
            </a:solidFill>
          </a:ln>
        </p:spPr>
      </p:pic>
      <p:pic>
        <p:nvPicPr>
          <p:cNvPr id="10" name="図 9">
            <a:extLst>
              <a:ext uri="{FF2B5EF4-FFF2-40B4-BE49-F238E27FC236}">
                <a16:creationId xmlns:a16="http://schemas.microsoft.com/office/drawing/2014/main" id="{A65CB849-AA5B-47A8-B861-AF8BA05A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00" y="3128707"/>
            <a:ext cx="2520000" cy="2520000"/>
          </a:xfrm>
          <a:prstGeom prst="rect">
            <a:avLst/>
          </a:prstGeom>
          <a:ln>
            <a:solidFill>
              <a:schemeClr val="tx1"/>
            </a:solidFill>
          </a:ln>
        </p:spPr>
      </p:pic>
    </p:spTree>
    <p:extLst>
      <p:ext uri="{BB962C8B-B14F-4D97-AF65-F5344CB8AC3E}">
        <p14:creationId xmlns:p14="http://schemas.microsoft.com/office/powerpoint/2010/main" val="94918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格子状</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48630"/>
            <a:ext cx="7886700" cy="5900655"/>
          </a:xfrm>
        </p:spPr>
        <p:txBody>
          <a:bodyPr/>
          <a:lstStyle/>
          <a:p>
            <a:r>
              <a:rPr kumimoji="1" lang="ja-JP" altLang="en-US" dirty="0"/>
              <a:t>撮影画像をピクセル行，列に分割し，　　　　　　　　　各ピクセル行，列の輝度値の平均を示す</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縦ピクセルの方がピークが鋭い</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13</a:t>
            </a:fld>
            <a:endParaRPr kumimoji="1" lang="ja-JP" altLang="en-US" dirty="0"/>
          </a:p>
        </p:txBody>
      </p:sp>
      <p:pic>
        <p:nvPicPr>
          <p:cNvPr id="6" name="図 5">
            <a:extLst>
              <a:ext uri="{FF2B5EF4-FFF2-40B4-BE49-F238E27FC236}">
                <a16:creationId xmlns:a16="http://schemas.microsoft.com/office/drawing/2014/main" id="{38F5F2FA-4A9A-4625-905C-B509A42C2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586" y="1752671"/>
            <a:ext cx="2052000" cy="2052000"/>
          </a:xfrm>
          <a:prstGeom prst="rect">
            <a:avLst/>
          </a:prstGeom>
          <a:ln>
            <a:solidFill>
              <a:schemeClr val="tx1"/>
            </a:solidFill>
          </a:ln>
        </p:spPr>
      </p:pic>
      <p:pic>
        <p:nvPicPr>
          <p:cNvPr id="8" name="図 7">
            <a:extLst>
              <a:ext uri="{FF2B5EF4-FFF2-40B4-BE49-F238E27FC236}">
                <a16:creationId xmlns:a16="http://schemas.microsoft.com/office/drawing/2014/main" id="{F3E7F61E-CD3C-49DC-9622-8FB34DCE1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52671"/>
            <a:ext cx="2052000" cy="2052000"/>
          </a:xfrm>
          <a:prstGeom prst="rect">
            <a:avLst/>
          </a:prstGeom>
          <a:ln>
            <a:solidFill>
              <a:schemeClr val="tx1"/>
            </a:solidFill>
          </a:ln>
        </p:spPr>
      </p:pic>
      <p:pic>
        <p:nvPicPr>
          <p:cNvPr id="10" name="図 9">
            <a:extLst>
              <a:ext uri="{FF2B5EF4-FFF2-40B4-BE49-F238E27FC236}">
                <a16:creationId xmlns:a16="http://schemas.microsoft.com/office/drawing/2014/main" id="{A65CB849-AA5B-47A8-B861-AF8BA05A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118" y="1752671"/>
            <a:ext cx="2052000" cy="2052000"/>
          </a:xfrm>
          <a:prstGeom prst="rect">
            <a:avLst/>
          </a:prstGeom>
          <a:ln>
            <a:solidFill>
              <a:schemeClr val="tx1"/>
            </a:solidFill>
          </a:ln>
        </p:spPr>
      </p:pic>
      <p:pic>
        <p:nvPicPr>
          <p:cNvPr id="7" name="図 6">
            <a:extLst>
              <a:ext uri="{FF2B5EF4-FFF2-40B4-BE49-F238E27FC236}">
                <a16:creationId xmlns:a16="http://schemas.microsoft.com/office/drawing/2014/main" id="{0F032C80-3B32-4B1C-9EEC-B96B09748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9586" y="3810570"/>
            <a:ext cx="2696171" cy="2160000"/>
          </a:xfrm>
          <a:prstGeom prst="rect">
            <a:avLst/>
          </a:prstGeom>
        </p:spPr>
      </p:pic>
      <p:pic>
        <p:nvPicPr>
          <p:cNvPr id="11" name="図 10">
            <a:extLst>
              <a:ext uri="{FF2B5EF4-FFF2-40B4-BE49-F238E27FC236}">
                <a16:creationId xmlns:a16="http://schemas.microsoft.com/office/drawing/2014/main" id="{BC578D4A-667A-469A-80B3-8C1BD34E3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1489" y="3810570"/>
            <a:ext cx="2666735" cy="2160000"/>
          </a:xfrm>
          <a:prstGeom prst="rect">
            <a:avLst/>
          </a:prstGeom>
        </p:spPr>
      </p:pic>
      <p:pic>
        <p:nvPicPr>
          <p:cNvPr id="13" name="図 12">
            <a:extLst>
              <a:ext uri="{FF2B5EF4-FFF2-40B4-BE49-F238E27FC236}">
                <a16:creationId xmlns:a16="http://schemas.microsoft.com/office/drawing/2014/main" id="{323472F6-92E4-4A1E-BEE6-91381E6361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768" y="3810570"/>
            <a:ext cx="2652350" cy="2160000"/>
          </a:xfrm>
          <a:prstGeom prst="rect">
            <a:avLst/>
          </a:prstGeom>
        </p:spPr>
      </p:pic>
      <p:sp>
        <p:nvSpPr>
          <p:cNvPr id="16" name="テキスト ボックス 15">
            <a:extLst>
              <a:ext uri="{FF2B5EF4-FFF2-40B4-BE49-F238E27FC236}">
                <a16:creationId xmlns:a16="http://schemas.microsoft.com/office/drawing/2014/main" id="{25A791D2-41EE-4CD0-B253-183C4EFA1F9D}"/>
              </a:ext>
            </a:extLst>
          </p:cNvPr>
          <p:cNvSpPr txBox="1"/>
          <p:nvPr/>
        </p:nvSpPr>
        <p:spPr>
          <a:xfrm>
            <a:off x="0" y="5851396"/>
            <a:ext cx="3933632" cy="338554"/>
          </a:xfrm>
          <a:prstGeom prst="rect">
            <a:avLst/>
          </a:prstGeom>
          <a:noFill/>
        </p:spPr>
        <p:txBody>
          <a:bodyPr wrap="square" rtlCol="0">
            <a:spAutoFit/>
          </a:bodyPr>
          <a:lstStyle/>
          <a:p>
            <a:r>
              <a:rPr kumimoji="1" lang="ja-JP" altLang="en-US" sz="1600" b="1" dirty="0">
                <a:solidFill>
                  <a:srgbClr val="FF0000"/>
                </a:solidFill>
              </a:rPr>
              <a:t>赤</a:t>
            </a:r>
            <a:r>
              <a:rPr kumimoji="1" lang="ja-JP" altLang="en-US" sz="1600" b="1" dirty="0"/>
              <a:t>：横ピクセル値，</a:t>
            </a:r>
            <a:r>
              <a:rPr kumimoji="1" lang="ja-JP" altLang="en-US" sz="1600" b="1" dirty="0">
                <a:solidFill>
                  <a:srgbClr val="0070C0"/>
                </a:solidFill>
              </a:rPr>
              <a:t>青</a:t>
            </a:r>
            <a:r>
              <a:rPr kumimoji="1" lang="ja-JP" altLang="en-US" sz="1600" b="1" dirty="0"/>
              <a:t>：縦ピクセル値</a:t>
            </a:r>
          </a:p>
        </p:txBody>
      </p:sp>
      <p:sp>
        <p:nvSpPr>
          <p:cNvPr id="17" name="テキスト ボックス 16">
            <a:extLst>
              <a:ext uri="{FF2B5EF4-FFF2-40B4-BE49-F238E27FC236}">
                <a16:creationId xmlns:a16="http://schemas.microsoft.com/office/drawing/2014/main" id="{A1BCC4E7-9B5C-4E7F-A6D4-613D6826152F}"/>
              </a:ext>
            </a:extLst>
          </p:cNvPr>
          <p:cNvSpPr txBox="1"/>
          <p:nvPr/>
        </p:nvSpPr>
        <p:spPr>
          <a:xfrm>
            <a:off x="67128" y="4425597"/>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2811133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縦アレイ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kumimoji="1" lang="ja-JP" altLang="en-US" dirty="0"/>
              <a:t>同様に撮影画像の例を以下に示す</a:t>
            </a:r>
            <a:endParaRPr kumimoji="1" lang="en-US" altLang="ja-JP" dirty="0"/>
          </a:p>
          <a:p>
            <a:r>
              <a:rPr kumimoji="1" lang="ja-JP" altLang="en-US" dirty="0"/>
              <a:t>静止環境の場合より</a:t>
            </a:r>
            <a:r>
              <a:rPr kumimoji="1" lang="en-US" altLang="ja-JP" dirty="0"/>
              <a:t>LED</a:t>
            </a:r>
            <a:r>
              <a:rPr lang="ja-JP" altLang="en-US" dirty="0"/>
              <a:t>がぼやけているが，　　　　それでも目で見てデータが読み取れる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14</a:t>
            </a:fld>
            <a:endParaRPr kumimoji="1" lang="ja-JP" altLang="en-US" dirty="0"/>
          </a:p>
        </p:txBody>
      </p:sp>
      <p:pic>
        <p:nvPicPr>
          <p:cNvPr id="13" name="図 12">
            <a:extLst>
              <a:ext uri="{FF2B5EF4-FFF2-40B4-BE49-F238E27FC236}">
                <a16:creationId xmlns:a16="http://schemas.microsoft.com/office/drawing/2014/main" id="{4E5DA421-A6E0-47DE-84F3-BBAA307C5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698" y="3145767"/>
            <a:ext cx="2520000" cy="2520000"/>
          </a:xfrm>
          <a:prstGeom prst="rect">
            <a:avLst/>
          </a:prstGeom>
        </p:spPr>
      </p:pic>
      <p:pic>
        <p:nvPicPr>
          <p:cNvPr id="15" name="図 14">
            <a:extLst>
              <a:ext uri="{FF2B5EF4-FFF2-40B4-BE49-F238E27FC236}">
                <a16:creationId xmlns:a16="http://schemas.microsoft.com/office/drawing/2014/main" id="{02A41619-A7B5-4393-894D-BED89F35D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98" y="3145767"/>
            <a:ext cx="2520000" cy="2520000"/>
          </a:xfrm>
          <a:prstGeom prst="rect">
            <a:avLst/>
          </a:prstGeom>
        </p:spPr>
      </p:pic>
      <p:pic>
        <p:nvPicPr>
          <p:cNvPr id="17" name="図 16">
            <a:extLst>
              <a:ext uri="{FF2B5EF4-FFF2-40B4-BE49-F238E27FC236}">
                <a16:creationId xmlns:a16="http://schemas.microsoft.com/office/drawing/2014/main" id="{D7831DA0-33FA-4808-8FAF-56236773A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698" y="3145767"/>
            <a:ext cx="2520000" cy="2520000"/>
          </a:xfrm>
          <a:prstGeom prst="rect">
            <a:avLst/>
          </a:prstGeom>
        </p:spPr>
      </p:pic>
      <p:sp>
        <p:nvSpPr>
          <p:cNvPr id="18" name="矢印: 右 17">
            <a:extLst>
              <a:ext uri="{FF2B5EF4-FFF2-40B4-BE49-F238E27FC236}">
                <a16:creationId xmlns:a16="http://schemas.microsoft.com/office/drawing/2014/main" id="{2EB8762E-2B27-43B3-B9E5-5E34059DC39D}"/>
              </a:ext>
            </a:extLst>
          </p:cNvPr>
          <p:cNvSpPr/>
          <p:nvPr/>
        </p:nvSpPr>
        <p:spPr>
          <a:xfrm>
            <a:off x="2943573"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41796"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24B59B-15A5-4679-AA79-A87C1B4F2445}"/>
              </a:ext>
            </a:extLst>
          </p:cNvPr>
          <p:cNvSpPr txBox="1"/>
          <p:nvPr/>
        </p:nvSpPr>
        <p:spPr>
          <a:xfrm>
            <a:off x="1159607" y="3898806"/>
            <a:ext cx="2273149" cy="400110"/>
          </a:xfrm>
          <a:prstGeom prst="rect">
            <a:avLst/>
          </a:prstGeom>
          <a:noFill/>
        </p:spPr>
        <p:txBody>
          <a:bodyPr wrap="square" rtlCol="0">
            <a:spAutoFit/>
          </a:bodyPr>
          <a:lstStyle/>
          <a:p>
            <a:r>
              <a:rPr kumimoji="1" lang="en-US" altLang="ja-JP" sz="2000" dirty="0">
                <a:solidFill>
                  <a:srgbClr val="FFC000"/>
                </a:solidFill>
              </a:rPr>
              <a:t>1    0    0    0</a:t>
            </a:r>
            <a:endParaRPr kumimoji="1" lang="ja-JP" altLang="en-US" sz="2000" dirty="0">
              <a:solidFill>
                <a:srgbClr val="FFC000"/>
              </a:solidFill>
            </a:endParaRPr>
          </a:p>
        </p:txBody>
      </p:sp>
      <p:sp>
        <p:nvSpPr>
          <p:cNvPr id="21" name="テキスト ボックス 20">
            <a:extLst>
              <a:ext uri="{FF2B5EF4-FFF2-40B4-BE49-F238E27FC236}">
                <a16:creationId xmlns:a16="http://schemas.microsoft.com/office/drawing/2014/main" id="{A1671F52-AFA0-49CF-93B3-E47577A3F30A}"/>
              </a:ext>
            </a:extLst>
          </p:cNvPr>
          <p:cNvSpPr txBox="1"/>
          <p:nvPr/>
        </p:nvSpPr>
        <p:spPr>
          <a:xfrm>
            <a:off x="7194549" y="3898806"/>
            <a:ext cx="2273149" cy="400110"/>
          </a:xfrm>
          <a:prstGeom prst="rect">
            <a:avLst/>
          </a:prstGeom>
          <a:noFill/>
        </p:spPr>
        <p:txBody>
          <a:bodyPr wrap="square" rtlCol="0">
            <a:spAutoFit/>
          </a:bodyPr>
          <a:lstStyle/>
          <a:p>
            <a:r>
              <a:rPr kumimoji="1" lang="en-US" altLang="ja-JP" sz="2000" dirty="0">
                <a:solidFill>
                  <a:srgbClr val="FFC000"/>
                </a:solidFill>
              </a:rPr>
              <a:t>0    0    1    0</a:t>
            </a:r>
            <a:endParaRPr kumimoji="1" lang="ja-JP" altLang="en-US" sz="2000" dirty="0">
              <a:solidFill>
                <a:srgbClr val="FFC000"/>
              </a:solidFill>
            </a:endParaRPr>
          </a:p>
        </p:txBody>
      </p:sp>
    </p:spTree>
    <p:extLst>
      <p:ext uri="{BB962C8B-B14F-4D97-AF65-F5344CB8AC3E}">
        <p14:creationId xmlns:p14="http://schemas.microsoft.com/office/powerpoint/2010/main" val="127527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縦アレイ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2"/>
            <a:ext cx="7886700" cy="6077501"/>
          </a:xfrm>
        </p:spPr>
        <p:txBody>
          <a:bodyPr/>
          <a:lstStyle/>
          <a:p>
            <a:r>
              <a:rPr kumimoji="1" lang="ja-JP" altLang="en-US" dirty="0"/>
              <a:t>先ほどと同様に各ピクセル列の輝度値の平均を示す</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適当な閾値を決めることで，復調が可能と考えられる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15</a:t>
            </a:fld>
            <a:endParaRPr kumimoji="1" lang="ja-JP" altLang="en-US" dirty="0"/>
          </a:p>
        </p:txBody>
      </p:sp>
      <p:pic>
        <p:nvPicPr>
          <p:cNvPr id="13" name="図 12">
            <a:extLst>
              <a:ext uri="{FF2B5EF4-FFF2-40B4-BE49-F238E27FC236}">
                <a16:creationId xmlns:a16="http://schemas.microsoft.com/office/drawing/2014/main" id="{4E5DA421-A6E0-47DE-84F3-BBAA307C5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630" y="1429054"/>
            <a:ext cx="2052000" cy="2052000"/>
          </a:xfrm>
          <a:prstGeom prst="rect">
            <a:avLst/>
          </a:prstGeom>
        </p:spPr>
      </p:pic>
      <p:pic>
        <p:nvPicPr>
          <p:cNvPr id="15" name="図 14">
            <a:extLst>
              <a:ext uri="{FF2B5EF4-FFF2-40B4-BE49-F238E27FC236}">
                <a16:creationId xmlns:a16="http://schemas.microsoft.com/office/drawing/2014/main" id="{02A41619-A7B5-4393-894D-BED89F35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70" y="1429054"/>
            <a:ext cx="2052000" cy="2052000"/>
          </a:xfrm>
          <a:prstGeom prst="rect">
            <a:avLst/>
          </a:prstGeom>
        </p:spPr>
      </p:pic>
      <p:pic>
        <p:nvPicPr>
          <p:cNvPr id="17" name="図 16">
            <a:extLst>
              <a:ext uri="{FF2B5EF4-FFF2-40B4-BE49-F238E27FC236}">
                <a16:creationId xmlns:a16="http://schemas.microsoft.com/office/drawing/2014/main" id="{D7831DA0-33FA-4808-8FAF-56236773A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000" y="1429054"/>
            <a:ext cx="2052000" cy="2052000"/>
          </a:xfrm>
          <a:prstGeom prst="rect">
            <a:avLst/>
          </a:prstGeom>
        </p:spPr>
      </p:pic>
      <p:pic>
        <p:nvPicPr>
          <p:cNvPr id="6" name="図 5">
            <a:extLst>
              <a:ext uri="{FF2B5EF4-FFF2-40B4-BE49-F238E27FC236}">
                <a16:creationId xmlns:a16="http://schemas.microsoft.com/office/drawing/2014/main" id="{76F33A76-F508-408D-A580-8C3C9A7236E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205105" y="3489259"/>
            <a:ext cx="2674800" cy="2160000"/>
          </a:xfrm>
          <a:prstGeom prst="rect">
            <a:avLst/>
          </a:prstGeom>
        </p:spPr>
      </p:pic>
      <p:pic>
        <p:nvPicPr>
          <p:cNvPr id="8" name="図 7">
            <a:extLst>
              <a:ext uri="{FF2B5EF4-FFF2-40B4-BE49-F238E27FC236}">
                <a16:creationId xmlns:a16="http://schemas.microsoft.com/office/drawing/2014/main" id="{AFF6DE9B-A46C-463B-8416-C837BF69EBF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247420" y="3489259"/>
            <a:ext cx="2674800" cy="2160000"/>
          </a:xfrm>
          <a:prstGeom prst="rect">
            <a:avLst/>
          </a:prstGeom>
        </p:spPr>
      </p:pic>
      <p:pic>
        <p:nvPicPr>
          <p:cNvPr id="10" name="図 9">
            <a:extLst>
              <a:ext uri="{FF2B5EF4-FFF2-40B4-BE49-F238E27FC236}">
                <a16:creationId xmlns:a16="http://schemas.microsoft.com/office/drawing/2014/main" id="{B05E0935-A072-4AC3-AF93-337D34C9F8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83" y="3481054"/>
            <a:ext cx="2673407" cy="2160000"/>
          </a:xfrm>
          <a:prstGeom prst="rect">
            <a:avLst/>
          </a:prstGeom>
        </p:spPr>
      </p:pic>
      <p:sp>
        <p:nvSpPr>
          <p:cNvPr id="22" name="テキスト ボックス 21">
            <a:extLst>
              <a:ext uri="{FF2B5EF4-FFF2-40B4-BE49-F238E27FC236}">
                <a16:creationId xmlns:a16="http://schemas.microsoft.com/office/drawing/2014/main" id="{F8984215-E1D7-4C44-B6ED-4C13EE967440}"/>
              </a:ext>
            </a:extLst>
          </p:cNvPr>
          <p:cNvSpPr txBox="1"/>
          <p:nvPr/>
        </p:nvSpPr>
        <p:spPr>
          <a:xfrm>
            <a:off x="856244" y="5556836"/>
            <a:ext cx="1506852" cy="338554"/>
          </a:xfrm>
          <a:prstGeom prst="rect">
            <a:avLst/>
          </a:prstGeom>
          <a:noFill/>
        </p:spPr>
        <p:txBody>
          <a:bodyPr wrap="square" rtlCol="0">
            <a:spAutoFit/>
          </a:bodyPr>
          <a:lstStyle/>
          <a:p>
            <a:r>
              <a:rPr kumimoji="1" lang="ja-JP" altLang="en-US" sz="1600" b="1" dirty="0"/>
              <a:t>横ピクセル値</a:t>
            </a:r>
          </a:p>
        </p:txBody>
      </p:sp>
      <p:sp>
        <p:nvSpPr>
          <p:cNvPr id="23" name="テキスト ボックス 22">
            <a:extLst>
              <a:ext uri="{FF2B5EF4-FFF2-40B4-BE49-F238E27FC236}">
                <a16:creationId xmlns:a16="http://schemas.microsoft.com/office/drawing/2014/main" id="{2874CD1B-1DED-4F5C-9CCC-F9D2FB8765EC}"/>
              </a:ext>
            </a:extLst>
          </p:cNvPr>
          <p:cNvSpPr txBox="1"/>
          <p:nvPr/>
        </p:nvSpPr>
        <p:spPr>
          <a:xfrm>
            <a:off x="-51261" y="4176952"/>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164360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横アレイ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kumimoji="1" lang="ja-JP" altLang="en-US" dirty="0"/>
              <a:t>同様に撮影画像の例を以下に示す</a:t>
            </a:r>
            <a:endParaRPr kumimoji="1" lang="en-US" altLang="ja-JP" dirty="0"/>
          </a:p>
          <a:p>
            <a:r>
              <a:rPr lang="ja-JP" altLang="en-US" dirty="0"/>
              <a:t>縦アレイに分割した場合と，概ね同じ結果が得られた</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16</a:t>
            </a:fld>
            <a:endParaRPr kumimoji="1" lang="ja-JP" altLang="en-US" dirty="0"/>
          </a:p>
        </p:txBody>
      </p:sp>
      <p:sp>
        <p:nvSpPr>
          <p:cNvPr id="18" name="矢印: 右 17">
            <a:extLst>
              <a:ext uri="{FF2B5EF4-FFF2-40B4-BE49-F238E27FC236}">
                <a16:creationId xmlns:a16="http://schemas.microsoft.com/office/drawing/2014/main" id="{2EB8762E-2B27-43B3-B9E5-5E34059DC39D}"/>
              </a:ext>
            </a:extLst>
          </p:cNvPr>
          <p:cNvSpPr/>
          <p:nvPr/>
        </p:nvSpPr>
        <p:spPr>
          <a:xfrm>
            <a:off x="2943573"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8FC531A-26E3-462D-A23D-D08CE794A889}"/>
              </a:ext>
            </a:extLst>
          </p:cNvPr>
          <p:cNvSpPr/>
          <p:nvPr/>
        </p:nvSpPr>
        <p:spPr>
          <a:xfrm>
            <a:off x="6041796" y="398386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73D6FAD-20AE-49CA-AA1E-BB14C5669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14" y="3128707"/>
            <a:ext cx="2520000" cy="2520000"/>
          </a:xfrm>
          <a:prstGeom prst="rect">
            <a:avLst/>
          </a:prstGeom>
        </p:spPr>
      </p:pic>
      <p:pic>
        <p:nvPicPr>
          <p:cNvPr id="8" name="図 7">
            <a:extLst>
              <a:ext uri="{FF2B5EF4-FFF2-40B4-BE49-F238E27FC236}">
                <a16:creationId xmlns:a16="http://schemas.microsoft.com/office/drawing/2014/main" id="{8DB95E78-BD6F-46FB-ACBE-3F449CA80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1122" y="3128707"/>
            <a:ext cx="2520000" cy="2520000"/>
          </a:xfrm>
          <a:prstGeom prst="rect">
            <a:avLst/>
          </a:prstGeom>
        </p:spPr>
      </p:pic>
      <p:pic>
        <p:nvPicPr>
          <p:cNvPr id="10" name="図 9">
            <a:extLst>
              <a:ext uri="{FF2B5EF4-FFF2-40B4-BE49-F238E27FC236}">
                <a16:creationId xmlns:a16="http://schemas.microsoft.com/office/drawing/2014/main" id="{5367BBD4-E116-4449-A51E-CCB26A35C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346" y="3128707"/>
            <a:ext cx="2520000" cy="2520000"/>
          </a:xfrm>
          <a:prstGeom prst="rect">
            <a:avLst/>
          </a:prstGeom>
        </p:spPr>
      </p:pic>
      <p:sp>
        <p:nvSpPr>
          <p:cNvPr id="11" name="テキスト ボックス 10">
            <a:extLst>
              <a:ext uri="{FF2B5EF4-FFF2-40B4-BE49-F238E27FC236}">
                <a16:creationId xmlns:a16="http://schemas.microsoft.com/office/drawing/2014/main" id="{01B18981-A278-41A8-BD9E-A6E1028795DE}"/>
              </a:ext>
            </a:extLst>
          </p:cNvPr>
          <p:cNvSpPr txBox="1"/>
          <p:nvPr/>
        </p:nvSpPr>
        <p:spPr>
          <a:xfrm>
            <a:off x="575918" y="3942571"/>
            <a:ext cx="497765" cy="1596924"/>
          </a:xfrm>
          <a:prstGeom prst="rect">
            <a:avLst/>
          </a:prstGeom>
          <a:noFill/>
        </p:spPr>
        <p:txBody>
          <a:bodyPr vert="eaVert" wrap="square" rtlCol="0">
            <a:spAutoFit/>
          </a:bodyPr>
          <a:lstStyle/>
          <a:p>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p>
        </p:txBody>
      </p:sp>
      <p:sp>
        <p:nvSpPr>
          <p:cNvPr id="22" name="テキスト ボックス 21">
            <a:extLst>
              <a:ext uri="{FF2B5EF4-FFF2-40B4-BE49-F238E27FC236}">
                <a16:creationId xmlns:a16="http://schemas.microsoft.com/office/drawing/2014/main" id="{16A57808-BB73-4F47-8EFE-DDD96ED160C0}"/>
              </a:ext>
            </a:extLst>
          </p:cNvPr>
          <p:cNvSpPr txBox="1"/>
          <p:nvPr/>
        </p:nvSpPr>
        <p:spPr>
          <a:xfrm>
            <a:off x="6751559" y="3942571"/>
            <a:ext cx="497765" cy="1596924"/>
          </a:xfrm>
          <a:prstGeom prst="rect">
            <a:avLst/>
          </a:prstGeom>
          <a:noFill/>
        </p:spPr>
        <p:txBody>
          <a:bodyPr vert="eaVert" wrap="square" rtlCol="0">
            <a:spAutoFit/>
          </a:bodyPr>
          <a:lstStyle/>
          <a:p>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0</a:t>
            </a:r>
            <a:r>
              <a:rPr kumimoji="1" lang="ja-JP" altLang="en-US" sz="2000" dirty="0">
                <a:solidFill>
                  <a:srgbClr val="FFC000"/>
                </a:solidFill>
              </a:rPr>
              <a:t> </a:t>
            </a:r>
            <a:r>
              <a:rPr kumimoji="1" lang="en-US" altLang="ja-JP" sz="2000" dirty="0">
                <a:solidFill>
                  <a:srgbClr val="FFC000"/>
                </a:solidFill>
              </a:rPr>
              <a:t>1</a:t>
            </a:r>
            <a:r>
              <a:rPr kumimoji="1" lang="ja-JP" altLang="en-US" sz="2000" dirty="0">
                <a:solidFill>
                  <a:srgbClr val="FFC000"/>
                </a:solidFill>
              </a:rPr>
              <a:t> </a:t>
            </a:r>
            <a:r>
              <a:rPr kumimoji="1" lang="en-US" altLang="ja-JP" sz="2000" dirty="0">
                <a:solidFill>
                  <a:srgbClr val="FFC000"/>
                </a:solidFill>
              </a:rPr>
              <a:t>0</a:t>
            </a:r>
          </a:p>
        </p:txBody>
      </p:sp>
    </p:spTree>
    <p:extLst>
      <p:ext uri="{BB962C8B-B14F-4D97-AF65-F5344CB8AC3E}">
        <p14:creationId xmlns:p14="http://schemas.microsoft.com/office/powerpoint/2010/main" val="9904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横アレイ</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50" y="925032"/>
            <a:ext cx="7886700" cy="6077501"/>
          </a:xfrm>
        </p:spPr>
        <p:txBody>
          <a:bodyPr>
            <a:normAutofit/>
          </a:bodyPr>
          <a:lstStyle/>
          <a:p>
            <a:r>
              <a:rPr kumimoji="1" lang="ja-JP" altLang="en-US" dirty="0"/>
              <a:t>横アレイなので，各ピクセル行の輝度値の平均を示す</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縦アレイと比べてピークが鋭くなっており，　　　　復調がより簡単ではないかと考えられる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17</a:t>
            </a:fld>
            <a:endParaRPr kumimoji="1" lang="ja-JP" altLang="en-US" dirty="0"/>
          </a:p>
        </p:txBody>
      </p:sp>
      <p:pic>
        <p:nvPicPr>
          <p:cNvPr id="11" name="図 10">
            <a:extLst>
              <a:ext uri="{FF2B5EF4-FFF2-40B4-BE49-F238E27FC236}">
                <a16:creationId xmlns:a16="http://schemas.microsoft.com/office/drawing/2014/main" id="{451B77BD-17CC-4F4D-8927-2BC0940FE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377000"/>
            <a:ext cx="2052000" cy="2052000"/>
          </a:xfrm>
          <a:prstGeom prst="rect">
            <a:avLst/>
          </a:prstGeom>
        </p:spPr>
      </p:pic>
      <p:pic>
        <p:nvPicPr>
          <p:cNvPr id="12" name="図 11">
            <a:extLst>
              <a:ext uri="{FF2B5EF4-FFF2-40B4-BE49-F238E27FC236}">
                <a16:creationId xmlns:a16="http://schemas.microsoft.com/office/drawing/2014/main" id="{80ED29C3-0DC1-4712-A04F-2192FED76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000" y="1377000"/>
            <a:ext cx="2052000" cy="2052000"/>
          </a:xfrm>
          <a:prstGeom prst="rect">
            <a:avLst/>
          </a:prstGeom>
        </p:spPr>
      </p:pic>
      <p:pic>
        <p:nvPicPr>
          <p:cNvPr id="14" name="図 13">
            <a:extLst>
              <a:ext uri="{FF2B5EF4-FFF2-40B4-BE49-F238E27FC236}">
                <a16:creationId xmlns:a16="http://schemas.microsoft.com/office/drawing/2014/main" id="{28AD72A8-E4C1-446D-B539-764EA691E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350" y="1377000"/>
            <a:ext cx="2052000" cy="2052000"/>
          </a:xfrm>
          <a:prstGeom prst="rect">
            <a:avLst/>
          </a:prstGeom>
        </p:spPr>
      </p:pic>
      <p:pic>
        <p:nvPicPr>
          <p:cNvPr id="7" name="図 6">
            <a:extLst>
              <a:ext uri="{FF2B5EF4-FFF2-40B4-BE49-F238E27FC236}">
                <a16:creationId xmlns:a16="http://schemas.microsoft.com/office/drawing/2014/main" id="{C4654652-2EF5-4ED2-A2BD-336E8F6E7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2000" y="3429000"/>
            <a:ext cx="2880000" cy="2160000"/>
          </a:xfrm>
          <a:prstGeom prst="rect">
            <a:avLst/>
          </a:prstGeom>
        </p:spPr>
      </p:pic>
      <p:pic>
        <p:nvPicPr>
          <p:cNvPr id="16" name="図 15">
            <a:extLst>
              <a:ext uri="{FF2B5EF4-FFF2-40B4-BE49-F238E27FC236}">
                <a16:creationId xmlns:a16="http://schemas.microsoft.com/office/drawing/2014/main" id="{953EA1C9-95EC-4402-922B-959D35321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9350" y="3429000"/>
            <a:ext cx="2880000" cy="2160000"/>
          </a:xfrm>
          <a:prstGeom prst="rect">
            <a:avLst/>
          </a:prstGeom>
        </p:spPr>
      </p:pic>
      <p:pic>
        <p:nvPicPr>
          <p:cNvPr id="19" name="図 18">
            <a:extLst>
              <a:ext uri="{FF2B5EF4-FFF2-40B4-BE49-F238E27FC236}">
                <a16:creationId xmlns:a16="http://schemas.microsoft.com/office/drawing/2014/main" id="{F66805F4-E5C2-43DB-A33F-A063909B5C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650" y="3429000"/>
            <a:ext cx="2880000" cy="2160000"/>
          </a:xfrm>
          <a:prstGeom prst="rect">
            <a:avLst/>
          </a:prstGeom>
        </p:spPr>
      </p:pic>
      <p:sp>
        <p:nvSpPr>
          <p:cNvPr id="20" name="テキスト ボックス 19">
            <a:extLst>
              <a:ext uri="{FF2B5EF4-FFF2-40B4-BE49-F238E27FC236}">
                <a16:creationId xmlns:a16="http://schemas.microsoft.com/office/drawing/2014/main" id="{E1F97DB9-E65E-4C60-8A13-842D3847D4D6}"/>
              </a:ext>
            </a:extLst>
          </p:cNvPr>
          <p:cNvSpPr txBox="1"/>
          <p:nvPr/>
        </p:nvSpPr>
        <p:spPr>
          <a:xfrm>
            <a:off x="964396" y="5481000"/>
            <a:ext cx="1506852" cy="338554"/>
          </a:xfrm>
          <a:prstGeom prst="rect">
            <a:avLst/>
          </a:prstGeom>
          <a:noFill/>
        </p:spPr>
        <p:txBody>
          <a:bodyPr wrap="square" rtlCol="0">
            <a:spAutoFit/>
          </a:bodyPr>
          <a:lstStyle/>
          <a:p>
            <a:r>
              <a:rPr kumimoji="1" lang="ja-JP" altLang="en-US" sz="1600" b="1" dirty="0"/>
              <a:t>縦ピクセル値</a:t>
            </a:r>
          </a:p>
        </p:txBody>
      </p:sp>
      <p:sp>
        <p:nvSpPr>
          <p:cNvPr id="21" name="テキスト ボックス 20">
            <a:extLst>
              <a:ext uri="{FF2B5EF4-FFF2-40B4-BE49-F238E27FC236}">
                <a16:creationId xmlns:a16="http://schemas.microsoft.com/office/drawing/2014/main" id="{2A3F46BF-FF63-4B95-89FE-18AAE937E50B}"/>
              </a:ext>
            </a:extLst>
          </p:cNvPr>
          <p:cNvSpPr txBox="1"/>
          <p:nvPr/>
        </p:nvSpPr>
        <p:spPr>
          <a:xfrm>
            <a:off x="56892" y="4082993"/>
            <a:ext cx="430887" cy="784614"/>
          </a:xfrm>
          <a:prstGeom prst="rect">
            <a:avLst/>
          </a:prstGeom>
          <a:noFill/>
        </p:spPr>
        <p:txBody>
          <a:bodyPr vert="eaVert" wrap="square" rtlCol="0">
            <a:spAutoFit/>
          </a:bodyPr>
          <a:lstStyle/>
          <a:p>
            <a:r>
              <a:rPr kumimoji="1" lang="ja-JP" altLang="en-US" sz="1600" b="1" dirty="0"/>
              <a:t>輝度値</a:t>
            </a:r>
          </a:p>
        </p:txBody>
      </p:sp>
    </p:spTree>
    <p:extLst>
      <p:ext uri="{BB962C8B-B14F-4D97-AF65-F5344CB8AC3E}">
        <p14:creationId xmlns:p14="http://schemas.microsoft.com/office/powerpoint/2010/main" val="43396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lang="ja-JP" altLang="en-US" dirty="0"/>
              <a:t>②実験結果</a:t>
            </a:r>
            <a:r>
              <a:rPr lang="en-US" altLang="ja-JP" sz="2800" dirty="0"/>
              <a:t>-</a:t>
            </a:r>
            <a:r>
              <a:rPr lang="ja-JP" altLang="en-US" sz="2800" dirty="0"/>
              <a:t>まとめと課題</a:t>
            </a:r>
            <a:endParaRPr kumimoji="1" lang="ja-JP" altLang="en-US" dirty="0"/>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a:xfrm>
            <a:off x="628649" y="925032"/>
            <a:ext cx="8008005" cy="5688145"/>
          </a:xfrm>
        </p:spPr>
        <p:txBody>
          <a:bodyPr/>
          <a:lstStyle/>
          <a:p>
            <a:pPr marL="0" indent="0">
              <a:buNone/>
            </a:pPr>
            <a:r>
              <a:rPr kumimoji="1" lang="ja-JP" altLang="en-US" b="1" dirty="0"/>
              <a:t>まとめ</a:t>
            </a:r>
            <a:endParaRPr kumimoji="1" lang="en-US" altLang="ja-JP" b="1" dirty="0"/>
          </a:p>
          <a:p>
            <a:r>
              <a:rPr kumimoji="1" lang="ja-JP" altLang="en-US" dirty="0"/>
              <a:t>縦アレイ，横アレイどちらの場合でも</a:t>
            </a:r>
            <a:r>
              <a:rPr kumimoji="1" lang="en-US" altLang="ja-JP" dirty="0"/>
              <a:t>LED</a:t>
            </a:r>
            <a:r>
              <a:rPr kumimoji="1" lang="ja-JP" altLang="en-US" dirty="0"/>
              <a:t>が識別できた</a:t>
            </a:r>
            <a:endParaRPr kumimoji="1" lang="en-US" altLang="ja-JP" dirty="0"/>
          </a:p>
          <a:p>
            <a:r>
              <a:rPr kumimoji="1" lang="en-US" altLang="ja-JP" dirty="0"/>
              <a:t>LED</a:t>
            </a:r>
            <a:r>
              <a:rPr kumimoji="1" lang="ja-JP" altLang="en-US" dirty="0"/>
              <a:t>が進行方向にぼやけるため，輝度値のピークに　　縦ピクセルと横ピクセルで差が生じた</a:t>
            </a:r>
            <a:endParaRPr kumimoji="1" lang="en-US" altLang="ja-JP" dirty="0"/>
          </a:p>
          <a:p>
            <a:endParaRPr lang="en-US" altLang="ja-JP" dirty="0"/>
          </a:p>
          <a:p>
            <a:pPr marL="0" indent="0">
              <a:buNone/>
            </a:pPr>
            <a:r>
              <a:rPr kumimoji="1" lang="ja-JP" altLang="en-US" b="1" dirty="0"/>
              <a:t>課題</a:t>
            </a:r>
            <a:endParaRPr kumimoji="1" lang="en-US" altLang="ja-JP" b="1" dirty="0"/>
          </a:p>
          <a:p>
            <a:r>
              <a:rPr lang="ja-JP" altLang="en-US" dirty="0"/>
              <a:t>送信機を撮影した</a:t>
            </a:r>
            <a:r>
              <a:rPr kumimoji="1" lang="ja-JP" altLang="en-US" dirty="0"/>
              <a:t>撮影画像の枚数が少ない</a:t>
            </a:r>
            <a:endParaRPr kumimoji="1" lang="en-US" altLang="ja-JP" dirty="0"/>
          </a:p>
          <a:p>
            <a:pPr lvl="1"/>
            <a:r>
              <a:rPr lang="ja-JP" altLang="en-US" dirty="0"/>
              <a:t>枚数は受信機と送信機の垂直距離とカメラの画角で決まる</a:t>
            </a:r>
            <a:endParaRPr lang="en-US" altLang="ja-JP" dirty="0"/>
          </a:p>
          <a:p>
            <a:pPr lvl="1"/>
            <a:r>
              <a:rPr kumimoji="1" lang="ja-JP" altLang="en-US" dirty="0"/>
              <a:t>今回</a:t>
            </a:r>
            <a:r>
              <a:rPr kumimoji="1" lang="en-US" altLang="ja-JP" dirty="0"/>
              <a:t>LED</a:t>
            </a:r>
            <a:r>
              <a:rPr kumimoji="1" lang="ja-JP" altLang="en-US" dirty="0"/>
              <a:t>アレイを撮影できたのは約</a:t>
            </a:r>
            <a:r>
              <a:rPr kumimoji="1" lang="en-US" altLang="ja-JP" dirty="0"/>
              <a:t>200</a:t>
            </a:r>
            <a:r>
              <a:rPr kumimoji="1" lang="ja-JP" altLang="en-US" dirty="0"/>
              <a:t>フレームで，　　　　　そのうち情報を持っているのは約</a:t>
            </a:r>
            <a:r>
              <a:rPr kumimoji="1" lang="en-US" altLang="ja-JP" dirty="0"/>
              <a:t>100</a:t>
            </a:r>
            <a:r>
              <a:rPr kumimoji="1" lang="ja-JP" altLang="en-US" dirty="0"/>
              <a:t>フレーム</a:t>
            </a:r>
            <a:endParaRPr lang="en-US" altLang="ja-JP" dirty="0"/>
          </a:p>
          <a:p>
            <a:r>
              <a:rPr kumimoji="1" lang="en-US" altLang="ja-JP" dirty="0"/>
              <a:t>1</a:t>
            </a:r>
            <a:r>
              <a:rPr kumimoji="1" lang="ja-JP" altLang="en-US" dirty="0"/>
              <a:t>フレーム当たりのビット数を増やす必要がある</a:t>
            </a:r>
            <a:endParaRPr kumimoji="1" lang="en-US" altLang="ja-JP" dirty="0"/>
          </a:p>
          <a:p>
            <a:pPr lvl="1"/>
            <a:r>
              <a:rPr lang="ja-JP" altLang="en-US" dirty="0"/>
              <a:t>撮影画像の</a:t>
            </a:r>
            <a:r>
              <a:rPr lang="en-US" altLang="ja-JP" dirty="0"/>
              <a:t>LED</a:t>
            </a:r>
            <a:r>
              <a:rPr lang="ja-JP" altLang="en-US" dirty="0"/>
              <a:t>は十分識別できたので，</a:t>
            </a:r>
            <a:r>
              <a:rPr lang="en-US" altLang="ja-JP" dirty="0"/>
              <a:t>LED</a:t>
            </a:r>
            <a:r>
              <a:rPr lang="ja-JP" altLang="en-US" dirty="0"/>
              <a:t>アレイをもっと　　細かく分割することでビット数は増やせる</a:t>
            </a:r>
            <a:endParaRPr kumimoji="1" lang="en-US" altLang="ja-JP"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18</a:t>
            </a:fld>
            <a:endParaRPr kumimoji="1" lang="ja-JP" altLang="en-US" dirty="0"/>
          </a:p>
        </p:txBody>
      </p:sp>
    </p:spTree>
    <p:extLst>
      <p:ext uri="{BB962C8B-B14F-4D97-AF65-F5344CB8AC3E}">
        <p14:creationId xmlns:p14="http://schemas.microsoft.com/office/powerpoint/2010/main" val="1565392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82180-CAA0-47BE-B6DB-B93850DF13AF}"/>
              </a:ext>
            </a:extLst>
          </p:cNvPr>
          <p:cNvSpPr>
            <a:spLocks noGrp="1"/>
          </p:cNvSpPr>
          <p:nvPr>
            <p:ph type="title"/>
          </p:nvPr>
        </p:nvSpPr>
        <p:spPr/>
        <p:txBody>
          <a:bodyPr/>
          <a:lstStyle/>
          <a:p>
            <a:r>
              <a:rPr kumimoji="1" lang="ja-JP" altLang="en-US" dirty="0"/>
              <a:t>全体のまとめ</a:t>
            </a:r>
          </a:p>
        </p:txBody>
      </p:sp>
      <p:sp>
        <p:nvSpPr>
          <p:cNvPr id="3" name="コンテンツ プレースホルダー 2">
            <a:extLst>
              <a:ext uri="{FF2B5EF4-FFF2-40B4-BE49-F238E27FC236}">
                <a16:creationId xmlns:a16="http://schemas.microsoft.com/office/drawing/2014/main" id="{3F89BF2A-E2E3-4294-BCAD-B15518AD687F}"/>
              </a:ext>
            </a:extLst>
          </p:cNvPr>
          <p:cNvSpPr>
            <a:spLocks noGrp="1"/>
          </p:cNvSpPr>
          <p:nvPr>
            <p:ph sz="half" idx="1"/>
          </p:nvPr>
        </p:nvSpPr>
        <p:spPr>
          <a:xfrm>
            <a:off x="628650" y="925200"/>
            <a:ext cx="7886700" cy="5233534"/>
          </a:xfrm>
        </p:spPr>
        <p:txBody>
          <a:bodyPr/>
          <a:lstStyle/>
          <a:p>
            <a:r>
              <a:rPr kumimoji="1" lang="ja-JP" altLang="en-US" dirty="0"/>
              <a:t>本研究の目的</a:t>
            </a:r>
            <a:endParaRPr kumimoji="1" lang="en-US" altLang="ja-JP" dirty="0"/>
          </a:p>
          <a:p>
            <a:pPr lvl="1"/>
            <a:r>
              <a:rPr lang="ja-JP" altLang="en-US" dirty="0"/>
              <a:t>高速移動する車両と側方の送信機との通信の実現</a:t>
            </a:r>
            <a:endParaRPr kumimoji="1" lang="en-US" altLang="ja-JP" dirty="0"/>
          </a:p>
          <a:p>
            <a:pPr lvl="1"/>
            <a:r>
              <a:rPr kumimoji="1" lang="ja-JP" altLang="en-US" dirty="0"/>
              <a:t>高速移動する送信光源を追尾するアルゴリズムの構築</a:t>
            </a:r>
            <a:endParaRPr kumimoji="1" lang="en-US" altLang="ja-JP" dirty="0"/>
          </a:p>
          <a:p>
            <a:pPr lvl="1"/>
            <a:endParaRPr lang="en-US" altLang="ja-JP" dirty="0"/>
          </a:p>
          <a:p>
            <a:r>
              <a:rPr kumimoji="1" lang="ja-JP" altLang="en-US" dirty="0"/>
              <a:t>経過</a:t>
            </a:r>
            <a:endParaRPr kumimoji="1" lang="en-US" altLang="ja-JP" dirty="0"/>
          </a:p>
          <a:p>
            <a:pPr lvl="1"/>
            <a:r>
              <a:rPr lang="ja-JP" altLang="en-US" dirty="0"/>
              <a:t>静止環境及び移動環境（</a:t>
            </a:r>
            <a:r>
              <a:rPr lang="en-US" altLang="ja-JP" dirty="0"/>
              <a:t>25km/h</a:t>
            </a:r>
            <a:r>
              <a:rPr lang="ja-JP" altLang="en-US" dirty="0"/>
              <a:t>）での撮影実験を行った</a:t>
            </a:r>
            <a:endParaRPr lang="en-US" altLang="ja-JP" dirty="0"/>
          </a:p>
          <a:p>
            <a:pPr lvl="1"/>
            <a:endParaRPr lang="en-US" altLang="ja-JP" dirty="0"/>
          </a:p>
          <a:p>
            <a:r>
              <a:rPr lang="ja-JP" altLang="en-US" dirty="0"/>
              <a:t>今後の予定</a:t>
            </a:r>
            <a:endParaRPr lang="en-US" altLang="ja-JP" dirty="0"/>
          </a:p>
          <a:p>
            <a:pPr lvl="1"/>
            <a:r>
              <a:rPr lang="ja-JP" altLang="en-US" dirty="0"/>
              <a:t>データの変調・復調プログラムの作成</a:t>
            </a:r>
            <a:endParaRPr lang="en-US" altLang="ja-JP" dirty="0"/>
          </a:p>
          <a:p>
            <a:pPr lvl="1"/>
            <a:r>
              <a:rPr lang="ja-JP" altLang="en-US" dirty="0"/>
              <a:t>送信データの変調，復調方式の検討</a:t>
            </a:r>
            <a:endParaRPr lang="en-US" altLang="ja-JP" dirty="0"/>
          </a:p>
          <a:p>
            <a:pPr lvl="1"/>
            <a:r>
              <a:rPr lang="ja-JP" altLang="en-US" dirty="0"/>
              <a:t>追尾アルゴリズムについての論文調査</a:t>
            </a:r>
            <a:endParaRPr lang="en-US" altLang="ja-JP" dirty="0"/>
          </a:p>
          <a:p>
            <a:pPr lvl="1"/>
            <a:endParaRPr lang="en-US" altLang="ja-JP" dirty="0"/>
          </a:p>
        </p:txBody>
      </p:sp>
      <p:sp>
        <p:nvSpPr>
          <p:cNvPr id="5" name="スライド番号プレースホルダー 4">
            <a:extLst>
              <a:ext uri="{FF2B5EF4-FFF2-40B4-BE49-F238E27FC236}">
                <a16:creationId xmlns:a16="http://schemas.microsoft.com/office/drawing/2014/main" id="{821BABF9-83EC-445C-A0CA-13C0051010EC}"/>
              </a:ext>
            </a:extLst>
          </p:cNvPr>
          <p:cNvSpPr>
            <a:spLocks noGrp="1"/>
          </p:cNvSpPr>
          <p:nvPr>
            <p:ph type="sldNum" sz="quarter" idx="12"/>
          </p:nvPr>
        </p:nvSpPr>
        <p:spPr/>
        <p:txBody>
          <a:bodyPr/>
          <a:lstStyle/>
          <a:p>
            <a:fld id="{4611F9C2-6641-4325-A1B0-8726CAAFC082}" type="slidenum">
              <a:rPr kumimoji="1" lang="ja-JP" altLang="en-US" smtClean="0"/>
              <a:t>19</a:t>
            </a:fld>
            <a:endParaRPr kumimoji="1" lang="ja-JP" altLang="en-US"/>
          </a:p>
        </p:txBody>
      </p:sp>
    </p:spTree>
    <p:extLst>
      <p:ext uri="{BB962C8B-B14F-4D97-AF65-F5344CB8AC3E}">
        <p14:creationId xmlns:p14="http://schemas.microsoft.com/office/powerpoint/2010/main" val="350681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a:t>
            </a:r>
            <a:r>
              <a:rPr lang="ja-JP" altLang="en-US" dirty="0"/>
              <a:t>背景：</a:t>
            </a:r>
            <a:r>
              <a:rPr lang="en-US" altLang="ja-JP" dirty="0"/>
              <a:t>ITS</a:t>
            </a:r>
            <a:r>
              <a:rPr lang="ja-JP" altLang="en-US" dirty="0"/>
              <a:t>可視光通信</a:t>
            </a:r>
            <a:endParaRPr kumimoji="1" lang="ja-JP" altLang="en-US" dirty="0"/>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en-US" altLang="ja-JP" dirty="0"/>
              <a:t>ITS</a:t>
            </a:r>
            <a:r>
              <a:rPr lang="ja-JP" altLang="en-US" dirty="0"/>
              <a:t>可視光通信に関する研究のほとんどは，　　　　　送信機が受信機の前後にあるモデル</a:t>
            </a:r>
            <a:endParaRPr lang="en-US" altLang="ja-JP" dirty="0"/>
          </a:p>
          <a:p>
            <a:r>
              <a:rPr lang="ja-JP" altLang="en-US" dirty="0"/>
              <a:t>受信機が送信機を横切るモデルは少ない</a:t>
            </a:r>
            <a:endParaRPr lang="en-US" altLang="ja-JP" dirty="0"/>
          </a:p>
          <a:p>
            <a:pPr marL="0" indent="0">
              <a:buNone/>
            </a:pPr>
            <a:r>
              <a:rPr lang="ja-JP" altLang="en-US" dirty="0"/>
              <a:t>⇒本研究では，車両と側方の送信機との通信を目指す</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2</a:t>
            </a:fld>
            <a:endParaRPr kumimoji="1" lang="ja-JP" altLang="en-US" dirty="0"/>
          </a:p>
        </p:txBody>
      </p:sp>
      <p:pic>
        <p:nvPicPr>
          <p:cNvPr id="28" name="図 27">
            <a:extLst>
              <a:ext uri="{FF2B5EF4-FFF2-40B4-BE49-F238E27FC236}">
                <a16:creationId xmlns:a16="http://schemas.microsoft.com/office/drawing/2014/main" id="{604A7FE0-7CE8-42AD-9F47-06083AE4D6FF}"/>
              </a:ext>
            </a:extLst>
          </p:cNvPr>
          <p:cNvPicPr>
            <a:picLocks noChangeAspect="1"/>
          </p:cNvPicPr>
          <p:nvPr/>
        </p:nvPicPr>
        <p:blipFill rotWithShape="1">
          <a:blip r:embed="rId2">
            <a:extLst>
              <a:ext uri="{28A0092B-C50C-407E-A947-70E740481C1C}">
                <a14:useLocalDpi xmlns:a14="http://schemas.microsoft.com/office/drawing/2010/main" val="0"/>
              </a:ext>
            </a:extLst>
          </a:blip>
          <a:srcRect l="8068" r="51127"/>
          <a:stretch/>
        </p:blipFill>
        <p:spPr>
          <a:xfrm rot="5400000">
            <a:off x="1327570" y="4225071"/>
            <a:ext cx="2685678" cy="1093537"/>
          </a:xfrm>
          <a:prstGeom prst="rect">
            <a:avLst/>
          </a:prstGeom>
        </p:spPr>
      </p:pic>
      <p:pic>
        <p:nvPicPr>
          <p:cNvPr id="29" name="図 28">
            <a:extLst>
              <a:ext uri="{FF2B5EF4-FFF2-40B4-BE49-F238E27FC236}">
                <a16:creationId xmlns:a16="http://schemas.microsoft.com/office/drawing/2014/main" id="{8C734838-A38A-4570-B138-3713F7AD5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92937" y="4438434"/>
            <a:ext cx="1041400" cy="1010252"/>
          </a:xfrm>
          <a:prstGeom prst="rect">
            <a:avLst/>
          </a:prstGeom>
        </p:spPr>
      </p:pic>
      <p:pic>
        <p:nvPicPr>
          <p:cNvPr id="30" name="図 29">
            <a:extLst>
              <a:ext uri="{FF2B5EF4-FFF2-40B4-BE49-F238E27FC236}">
                <a16:creationId xmlns:a16="http://schemas.microsoft.com/office/drawing/2014/main" id="{E3D7E0B8-9D37-4041-B5E1-11DF03EB5444}"/>
              </a:ext>
            </a:extLst>
          </p:cNvPr>
          <p:cNvPicPr>
            <a:picLocks noChangeAspect="1"/>
          </p:cNvPicPr>
          <p:nvPr/>
        </p:nvPicPr>
        <p:blipFill rotWithShape="1">
          <a:blip r:embed="rId2">
            <a:extLst>
              <a:ext uri="{28A0092B-C50C-407E-A947-70E740481C1C}">
                <a14:useLocalDpi xmlns:a14="http://schemas.microsoft.com/office/drawing/2010/main" val="0"/>
              </a:ext>
            </a:extLst>
          </a:blip>
          <a:srcRect l="8070" r="51125"/>
          <a:stretch/>
        </p:blipFill>
        <p:spPr>
          <a:xfrm rot="5400000">
            <a:off x="5129988" y="4225068"/>
            <a:ext cx="2685678" cy="1093537"/>
          </a:xfrm>
          <a:prstGeom prst="rect">
            <a:avLst/>
          </a:prstGeom>
        </p:spPr>
      </p:pic>
      <p:pic>
        <p:nvPicPr>
          <p:cNvPr id="31" name="図 30">
            <a:extLst>
              <a:ext uri="{FF2B5EF4-FFF2-40B4-BE49-F238E27FC236}">
                <a16:creationId xmlns:a16="http://schemas.microsoft.com/office/drawing/2014/main" id="{8CB94872-1314-4A35-AD07-A8596E088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693131" y="4438434"/>
            <a:ext cx="1041400" cy="1010252"/>
          </a:xfrm>
          <a:prstGeom prst="rect">
            <a:avLst/>
          </a:prstGeom>
        </p:spPr>
      </p:pic>
      <p:pic>
        <p:nvPicPr>
          <p:cNvPr id="32" name="図 31">
            <a:extLst>
              <a:ext uri="{FF2B5EF4-FFF2-40B4-BE49-F238E27FC236}">
                <a16:creationId xmlns:a16="http://schemas.microsoft.com/office/drawing/2014/main" id="{0F50933B-6402-448C-AB16-E92F176DEE62}"/>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2123639" y="3354568"/>
            <a:ext cx="561400" cy="566268"/>
          </a:xfrm>
          <a:prstGeom prst="rect">
            <a:avLst/>
          </a:prstGeom>
        </p:spPr>
      </p:pic>
      <p:pic>
        <p:nvPicPr>
          <p:cNvPr id="33" name="図 32">
            <a:extLst>
              <a:ext uri="{FF2B5EF4-FFF2-40B4-BE49-F238E27FC236}">
                <a16:creationId xmlns:a16="http://schemas.microsoft.com/office/drawing/2014/main" id="{B3BAA691-3679-496A-8B34-033F170AD665}"/>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4831852" y="4160828"/>
            <a:ext cx="561400" cy="566268"/>
          </a:xfrm>
          <a:prstGeom prst="rect">
            <a:avLst/>
          </a:prstGeom>
        </p:spPr>
      </p:pic>
      <p:cxnSp>
        <p:nvCxnSpPr>
          <p:cNvPr id="34" name="直線矢印コネクタ 33">
            <a:extLst>
              <a:ext uri="{FF2B5EF4-FFF2-40B4-BE49-F238E27FC236}">
                <a16:creationId xmlns:a16="http://schemas.microsoft.com/office/drawing/2014/main" id="{594765A4-5358-479B-99FE-3203DA6C6A44}"/>
              </a:ext>
            </a:extLst>
          </p:cNvPr>
          <p:cNvCxnSpPr>
            <a:cxnSpLocks/>
          </p:cNvCxnSpPr>
          <p:nvPr/>
        </p:nvCxnSpPr>
        <p:spPr>
          <a:xfrm>
            <a:off x="2413637" y="3968479"/>
            <a:ext cx="0" cy="406738"/>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35" name="直線矢印コネクタ 34">
            <a:extLst>
              <a:ext uri="{FF2B5EF4-FFF2-40B4-BE49-F238E27FC236}">
                <a16:creationId xmlns:a16="http://schemas.microsoft.com/office/drawing/2014/main" id="{99D26FF1-8832-4FDF-80B7-C67FD5839C6F}"/>
              </a:ext>
            </a:extLst>
          </p:cNvPr>
          <p:cNvCxnSpPr>
            <a:cxnSpLocks/>
          </p:cNvCxnSpPr>
          <p:nvPr/>
        </p:nvCxnSpPr>
        <p:spPr>
          <a:xfrm>
            <a:off x="5341298" y="4422860"/>
            <a:ext cx="506278" cy="0"/>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pic>
        <p:nvPicPr>
          <p:cNvPr id="36" name="図 35">
            <a:extLst>
              <a:ext uri="{FF2B5EF4-FFF2-40B4-BE49-F238E27FC236}">
                <a16:creationId xmlns:a16="http://schemas.microsoft.com/office/drawing/2014/main" id="{916442A5-1CD3-41D6-B2E8-D01B123F014C}"/>
              </a:ext>
            </a:extLst>
          </p:cNvPr>
          <p:cNvPicPr>
            <a:picLocks noChangeAspect="1"/>
          </p:cNvPicPr>
          <p:nvPr/>
        </p:nvPicPr>
        <p:blipFill rotWithShape="1">
          <a:blip r:embed="rId4">
            <a:extLst>
              <a:ext uri="{28A0092B-C50C-407E-A947-70E740481C1C}">
                <a14:useLocalDpi xmlns:a14="http://schemas.microsoft.com/office/drawing/2010/main" val="0"/>
              </a:ext>
            </a:extLst>
          </a:blip>
          <a:srcRect b="28770"/>
          <a:stretch/>
        </p:blipFill>
        <p:spPr>
          <a:xfrm>
            <a:off x="2132937" y="5966284"/>
            <a:ext cx="561400" cy="566268"/>
          </a:xfrm>
          <a:prstGeom prst="rect">
            <a:avLst/>
          </a:prstGeom>
        </p:spPr>
      </p:pic>
      <p:cxnSp>
        <p:nvCxnSpPr>
          <p:cNvPr id="37" name="直線矢印コネクタ 36">
            <a:extLst>
              <a:ext uri="{FF2B5EF4-FFF2-40B4-BE49-F238E27FC236}">
                <a16:creationId xmlns:a16="http://schemas.microsoft.com/office/drawing/2014/main" id="{C22CC186-00A8-4D04-910C-97923F4AD0AE}"/>
              </a:ext>
            </a:extLst>
          </p:cNvPr>
          <p:cNvCxnSpPr>
            <a:cxnSpLocks/>
          </p:cNvCxnSpPr>
          <p:nvPr/>
        </p:nvCxnSpPr>
        <p:spPr>
          <a:xfrm flipV="1">
            <a:off x="2412425" y="5502885"/>
            <a:ext cx="0" cy="406738"/>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306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a:t>
            </a:r>
            <a:r>
              <a:rPr lang="ja-JP" altLang="en-US" dirty="0"/>
              <a:t>背景：可視光通信</a:t>
            </a:r>
            <a:endParaRPr kumimoji="1" lang="ja-JP" altLang="en-US" dirty="0"/>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r>
              <a:rPr lang="ja-JP" altLang="en-US" dirty="0"/>
              <a:t>側方との通信において，送信機になり得るのは</a:t>
            </a:r>
            <a:endParaRPr lang="en-US" altLang="ja-JP" dirty="0"/>
          </a:p>
          <a:p>
            <a:pPr marL="457200" lvl="1" indent="0">
              <a:buNone/>
            </a:pPr>
            <a:r>
              <a:rPr lang="ja-JP" altLang="en-US" dirty="0"/>
              <a:t>・歩行者信号　・交差点の信号　・対向車</a:t>
            </a:r>
            <a:endParaRPr lang="en-US" altLang="ja-JP" dirty="0"/>
          </a:p>
          <a:p>
            <a:r>
              <a:rPr lang="ja-JP" altLang="en-US" dirty="0"/>
              <a:t>対向車は，自車両が通る経路を既に通過している可能性が高く，道路の情報を持っていると考えられる</a:t>
            </a:r>
            <a:endParaRPr lang="en-US" altLang="ja-JP" dirty="0"/>
          </a:p>
          <a:p>
            <a:r>
              <a:rPr lang="ja-JP" altLang="en-US" dirty="0"/>
              <a:t>高速撮影技術により，高速で移動する物体からでも　鮮明な画像を撮影することが出来る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3</a:t>
            </a:fld>
            <a:endParaRPr kumimoji="1" lang="ja-JP" altLang="en-US" dirty="0"/>
          </a:p>
        </p:txBody>
      </p:sp>
      <p:sp>
        <p:nvSpPr>
          <p:cNvPr id="5" name="四角形: 角を丸くする 4">
            <a:extLst>
              <a:ext uri="{FF2B5EF4-FFF2-40B4-BE49-F238E27FC236}">
                <a16:creationId xmlns:a16="http://schemas.microsoft.com/office/drawing/2014/main" id="{B9A9F783-B3C8-432C-A4A8-14937CC24428}"/>
              </a:ext>
            </a:extLst>
          </p:cNvPr>
          <p:cNvSpPr/>
          <p:nvPr/>
        </p:nvSpPr>
        <p:spPr>
          <a:xfrm>
            <a:off x="497840" y="4097750"/>
            <a:ext cx="8148320" cy="1094359"/>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高速度カメラを用いて，</a:t>
            </a:r>
            <a:endParaRPr kumimoji="1" lang="en-US" altLang="ja-JP" sz="2800" b="1" dirty="0">
              <a:solidFill>
                <a:schemeClr val="tx1"/>
              </a:solidFill>
            </a:endParaRPr>
          </a:p>
          <a:p>
            <a:pPr algn="ctr"/>
            <a:r>
              <a:rPr kumimoji="1" lang="ja-JP" altLang="en-US" sz="2800" b="1" dirty="0">
                <a:solidFill>
                  <a:schemeClr val="tx1"/>
                </a:solidFill>
              </a:rPr>
              <a:t>高速移動する物体との可視光通信を可能にする</a:t>
            </a:r>
          </a:p>
        </p:txBody>
      </p:sp>
    </p:spTree>
    <p:extLst>
      <p:ext uri="{BB962C8B-B14F-4D97-AF65-F5344CB8AC3E}">
        <p14:creationId xmlns:p14="http://schemas.microsoft.com/office/powerpoint/2010/main" val="181227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AA04F2-4BB1-4F30-8691-5D494E7D41DE}"/>
              </a:ext>
            </a:extLst>
          </p:cNvPr>
          <p:cNvSpPr>
            <a:spLocks noGrp="1"/>
          </p:cNvSpPr>
          <p:nvPr>
            <p:ph type="title"/>
          </p:nvPr>
        </p:nvSpPr>
        <p:spPr/>
        <p:txBody>
          <a:bodyPr/>
          <a:lstStyle/>
          <a:p>
            <a:r>
              <a:rPr kumimoji="1" lang="ja-JP" altLang="en-US" dirty="0"/>
              <a:t>研究</a:t>
            </a:r>
            <a:r>
              <a:rPr lang="ja-JP" altLang="en-US" dirty="0"/>
              <a:t>背景：</a:t>
            </a:r>
            <a:r>
              <a:rPr kumimoji="1" lang="ja-JP" altLang="en-US" dirty="0"/>
              <a:t>可視光通信の手順</a:t>
            </a:r>
          </a:p>
        </p:txBody>
      </p:sp>
      <p:graphicFrame>
        <p:nvGraphicFramePr>
          <p:cNvPr id="6" name="コンテンツ プレースホルダー 5">
            <a:extLst>
              <a:ext uri="{FF2B5EF4-FFF2-40B4-BE49-F238E27FC236}">
                <a16:creationId xmlns:a16="http://schemas.microsoft.com/office/drawing/2014/main" id="{5EA4D4CB-EF08-4A05-BF2A-EA864C48AF5C}"/>
              </a:ext>
            </a:extLst>
          </p:cNvPr>
          <p:cNvGraphicFramePr>
            <a:graphicFrameLocks noGrp="1"/>
          </p:cNvGraphicFramePr>
          <p:nvPr>
            <p:ph sz="half" idx="1"/>
          </p:nvPr>
        </p:nvGraphicFramePr>
        <p:xfrm>
          <a:off x="628650" y="1408113"/>
          <a:ext cx="7886700" cy="1929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スライド番号プレースホルダー 4">
            <a:extLst>
              <a:ext uri="{FF2B5EF4-FFF2-40B4-BE49-F238E27FC236}">
                <a16:creationId xmlns:a16="http://schemas.microsoft.com/office/drawing/2014/main" id="{21FA628E-AB35-481E-9277-B059EEE55E03}"/>
              </a:ext>
            </a:extLst>
          </p:cNvPr>
          <p:cNvSpPr>
            <a:spLocks noGrp="1"/>
          </p:cNvSpPr>
          <p:nvPr>
            <p:ph type="sldNum" sz="quarter" idx="12"/>
          </p:nvPr>
        </p:nvSpPr>
        <p:spPr/>
        <p:txBody>
          <a:bodyPr/>
          <a:lstStyle/>
          <a:p>
            <a:fld id="{4611F9C2-6641-4325-A1B0-8726CAAFC082}" type="slidenum">
              <a:rPr kumimoji="1" lang="ja-JP" altLang="en-US" smtClean="0"/>
              <a:t>4</a:t>
            </a:fld>
            <a:endParaRPr kumimoji="1" lang="ja-JP" altLang="en-US"/>
          </a:p>
        </p:txBody>
      </p:sp>
      <p:graphicFrame>
        <p:nvGraphicFramePr>
          <p:cNvPr id="7" name="コンテンツ プレースホルダー 5">
            <a:extLst>
              <a:ext uri="{FF2B5EF4-FFF2-40B4-BE49-F238E27FC236}">
                <a16:creationId xmlns:a16="http://schemas.microsoft.com/office/drawing/2014/main" id="{4F68783A-F93C-4070-AD18-6B2692EF55A5}"/>
              </a:ext>
            </a:extLst>
          </p:cNvPr>
          <p:cNvGraphicFramePr>
            <a:graphicFrameLocks/>
          </p:cNvGraphicFramePr>
          <p:nvPr/>
        </p:nvGraphicFramePr>
        <p:xfrm>
          <a:off x="628650" y="4130516"/>
          <a:ext cx="7886700" cy="13909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8" name="グループ化 7">
            <a:extLst>
              <a:ext uri="{FF2B5EF4-FFF2-40B4-BE49-F238E27FC236}">
                <a16:creationId xmlns:a16="http://schemas.microsoft.com/office/drawing/2014/main" id="{EC461059-99A6-4F6B-8EB2-2528B47C3577}"/>
              </a:ext>
            </a:extLst>
          </p:cNvPr>
          <p:cNvGrpSpPr/>
          <p:nvPr/>
        </p:nvGrpSpPr>
        <p:grpSpPr>
          <a:xfrm rot="16200000">
            <a:off x="7247992" y="3375251"/>
            <a:ext cx="439221" cy="513806"/>
            <a:chOff x="5161567" y="438580"/>
            <a:chExt cx="439221" cy="513806"/>
          </a:xfrm>
        </p:grpSpPr>
        <p:sp>
          <p:nvSpPr>
            <p:cNvPr id="9" name="矢印: 右 8">
              <a:extLst>
                <a:ext uri="{FF2B5EF4-FFF2-40B4-BE49-F238E27FC236}">
                  <a16:creationId xmlns:a16="http://schemas.microsoft.com/office/drawing/2014/main" id="{E03FE178-694B-4B94-A4C7-13025613EE56}"/>
                </a:ext>
              </a:extLst>
            </p:cNvPr>
            <p:cNvSpPr/>
            <p:nvPr/>
          </p:nvSpPr>
          <p:spPr>
            <a:xfrm rot="10800000">
              <a:off x="5161567" y="438580"/>
              <a:ext cx="439221" cy="51380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矢印: 右 4">
              <a:extLst>
                <a:ext uri="{FF2B5EF4-FFF2-40B4-BE49-F238E27FC236}">
                  <a16:creationId xmlns:a16="http://schemas.microsoft.com/office/drawing/2014/main" id="{35B0FEAA-45BF-4E3E-8191-B555CD504D49}"/>
                </a:ext>
              </a:extLst>
            </p:cNvPr>
            <p:cNvSpPr txBox="1"/>
            <p:nvPr/>
          </p:nvSpPr>
          <p:spPr>
            <a:xfrm rot="21600000">
              <a:off x="5293333" y="541341"/>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p:txBody>
        </p:sp>
      </p:grpSp>
      <p:sp>
        <p:nvSpPr>
          <p:cNvPr id="3" name="吹き出し: 角を丸めた四角形 2">
            <a:extLst>
              <a:ext uri="{FF2B5EF4-FFF2-40B4-BE49-F238E27FC236}">
                <a16:creationId xmlns:a16="http://schemas.microsoft.com/office/drawing/2014/main" id="{5ECB6558-DCF0-4237-BC37-63A2DE73EF81}"/>
              </a:ext>
            </a:extLst>
          </p:cNvPr>
          <p:cNvSpPr/>
          <p:nvPr/>
        </p:nvSpPr>
        <p:spPr>
          <a:xfrm>
            <a:off x="328930" y="1834356"/>
            <a:ext cx="8486140" cy="2387600"/>
          </a:xfrm>
          <a:prstGeom prst="wedgeRoundRectCallout">
            <a:avLst>
              <a:gd name="adj1" fmla="val 18170"/>
              <a:gd name="adj2" fmla="val 73777"/>
              <a:gd name="adj3" fmla="val 16667"/>
            </a:avLst>
          </a:prstGeom>
          <a:solidFill>
            <a:schemeClr val="accent5">
              <a:lumMod val="40000"/>
              <a:lumOff val="6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取得画像から送信信号を復調するためには，</a:t>
            </a:r>
            <a:endParaRPr kumimoji="1" lang="en-US" altLang="ja-JP" sz="2800" dirty="0">
              <a:solidFill>
                <a:schemeClr val="tx1"/>
              </a:solidFill>
            </a:endParaRPr>
          </a:p>
          <a:p>
            <a:pPr algn="ctr"/>
            <a:r>
              <a:rPr kumimoji="1" lang="ja-JP" altLang="en-US" sz="2800" b="1" dirty="0">
                <a:solidFill>
                  <a:schemeClr val="tx1"/>
                </a:solidFill>
              </a:rPr>
              <a:t>送信機の位置を捕捉・追尾</a:t>
            </a:r>
            <a:r>
              <a:rPr kumimoji="1" lang="ja-JP" altLang="en-US" sz="2800" dirty="0">
                <a:solidFill>
                  <a:schemeClr val="tx1"/>
                </a:solidFill>
              </a:rPr>
              <a:t>する必要がある</a:t>
            </a:r>
            <a:endParaRPr kumimoji="1" lang="en-US" altLang="ja-JP" sz="2800" dirty="0">
              <a:solidFill>
                <a:schemeClr val="tx1"/>
              </a:solidFill>
            </a:endParaRPr>
          </a:p>
        </p:txBody>
      </p:sp>
    </p:spTree>
    <p:extLst>
      <p:ext uri="{BB962C8B-B14F-4D97-AF65-F5344CB8AC3E}">
        <p14:creationId xmlns:p14="http://schemas.microsoft.com/office/powerpoint/2010/main" val="338671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16B54-9EE3-4B95-8C1E-0387512493BF}"/>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27BB9FC5-9A76-4C41-99EE-AE8B2DE8DC5F}"/>
              </a:ext>
            </a:extLst>
          </p:cNvPr>
          <p:cNvSpPr>
            <a:spLocks noGrp="1"/>
          </p:cNvSpPr>
          <p:nvPr>
            <p:ph idx="1"/>
          </p:nvPr>
        </p:nvSpPr>
        <p:spPr/>
        <p:txBody>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dirty="0"/>
              <a:t>高速移動する車両と側方の送信機との通信を実現する</a:t>
            </a:r>
            <a:endParaRPr lang="en-US" altLang="ja-JP" dirty="0"/>
          </a:p>
          <a:p>
            <a:r>
              <a:rPr lang="ja-JP" altLang="en-US" dirty="0"/>
              <a:t>高速移動する物体から得られた取得画像内の送信光源を追尾するアルゴリズムを構築する</a:t>
            </a:r>
            <a:endParaRPr lang="en-US" altLang="ja-JP" dirty="0"/>
          </a:p>
        </p:txBody>
      </p:sp>
      <p:sp>
        <p:nvSpPr>
          <p:cNvPr id="4" name="スライド番号プレースホルダー 3">
            <a:extLst>
              <a:ext uri="{FF2B5EF4-FFF2-40B4-BE49-F238E27FC236}">
                <a16:creationId xmlns:a16="http://schemas.microsoft.com/office/drawing/2014/main" id="{7D05EEAF-16A0-49AC-A02F-2785CE29E4DF}"/>
              </a:ext>
            </a:extLst>
          </p:cNvPr>
          <p:cNvSpPr>
            <a:spLocks noGrp="1"/>
          </p:cNvSpPr>
          <p:nvPr>
            <p:ph type="sldNum" sz="quarter" idx="12"/>
          </p:nvPr>
        </p:nvSpPr>
        <p:spPr/>
        <p:txBody>
          <a:bodyPr/>
          <a:lstStyle/>
          <a:p>
            <a:fld id="{4611F9C2-6641-4325-A1B0-8726CAAFC082}"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CF2A1108-95FB-4C59-BE05-9BF92D9458BC}"/>
              </a:ext>
            </a:extLst>
          </p:cNvPr>
          <p:cNvSpPr/>
          <p:nvPr/>
        </p:nvSpPr>
        <p:spPr>
          <a:xfrm>
            <a:off x="497840" y="1706648"/>
            <a:ext cx="8148320" cy="839972"/>
          </a:xfrm>
          <a:prstGeom prst="roundRect">
            <a:avLst/>
          </a:prstGeom>
          <a:solidFill>
            <a:schemeClr val="accent5">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高速移動する物体との可視光通信を可能にする</a:t>
            </a:r>
          </a:p>
        </p:txBody>
      </p:sp>
      <p:sp>
        <p:nvSpPr>
          <p:cNvPr id="7" name="矢印: 右 6">
            <a:extLst>
              <a:ext uri="{FF2B5EF4-FFF2-40B4-BE49-F238E27FC236}">
                <a16:creationId xmlns:a16="http://schemas.microsoft.com/office/drawing/2014/main" id="{2B16EFAE-4A5A-4430-9106-B5CBC749BE90}"/>
              </a:ext>
            </a:extLst>
          </p:cNvPr>
          <p:cNvSpPr/>
          <p:nvPr/>
        </p:nvSpPr>
        <p:spPr>
          <a:xfrm rot="5400000">
            <a:off x="4266634" y="3016744"/>
            <a:ext cx="610732" cy="919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896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D24B0-DF0F-47FA-973C-595F93BD6898}"/>
              </a:ext>
            </a:extLst>
          </p:cNvPr>
          <p:cNvSpPr>
            <a:spLocks noGrp="1"/>
          </p:cNvSpPr>
          <p:nvPr>
            <p:ph type="title"/>
          </p:nvPr>
        </p:nvSpPr>
        <p:spPr/>
        <p:txBody>
          <a:bodyPr/>
          <a:lstStyle/>
          <a:p>
            <a:r>
              <a:rPr kumimoji="1" lang="ja-JP" altLang="en-US" dirty="0"/>
              <a:t>研究内容</a:t>
            </a:r>
          </a:p>
        </p:txBody>
      </p:sp>
      <p:sp>
        <p:nvSpPr>
          <p:cNvPr id="3" name="コンテンツ プレースホルダー 2">
            <a:extLst>
              <a:ext uri="{FF2B5EF4-FFF2-40B4-BE49-F238E27FC236}">
                <a16:creationId xmlns:a16="http://schemas.microsoft.com/office/drawing/2014/main" id="{51ED832F-6F5D-4261-9231-577189779A1E}"/>
              </a:ext>
            </a:extLst>
          </p:cNvPr>
          <p:cNvSpPr>
            <a:spLocks noGrp="1"/>
          </p:cNvSpPr>
          <p:nvPr>
            <p:ph idx="1"/>
          </p:nvPr>
        </p:nvSpPr>
        <p:spPr/>
        <p:txBody>
          <a:bodyPr/>
          <a:lstStyle/>
          <a:p>
            <a:r>
              <a:rPr kumimoji="1" lang="ja-JP" altLang="en-US" dirty="0"/>
              <a:t>高速移動体から撮影した画像から以下のことを行う</a:t>
            </a:r>
            <a:endParaRPr kumimoji="1" lang="en-US" altLang="ja-JP" dirty="0"/>
          </a:p>
          <a:p>
            <a:pPr lvl="1"/>
            <a:r>
              <a:rPr lang="ja-JP" altLang="en-US" dirty="0"/>
              <a:t>送信信号の復調</a:t>
            </a:r>
            <a:endParaRPr lang="en-US" altLang="ja-JP" dirty="0"/>
          </a:p>
          <a:p>
            <a:pPr lvl="1"/>
            <a:r>
              <a:rPr kumimoji="1" lang="ja-JP" altLang="en-US" dirty="0"/>
              <a:t>送信機の追尾</a:t>
            </a:r>
            <a:endParaRPr kumimoji="1" lang="en-US" altLang="ja-JP" dirty="0"/>
          </a:p>
          <a:p>
            <a:pPr lvl="1"/>
            <a:endParaRPr lang="en-US" altLang="ja-JP" dirty="0"/>
          </a:p>
          <a:p>
            <a:r>
              <a:rPr lang="ja-JP" altLang="en-US" dirty="0"/>
              <a:t>送信機の捕捉を手動で行い，　　　　　　　　　　　取得画像から復調が可能かどうか調べる</a:t>
            </a:r>
            <a:endParaRPr lang="en-US" altLang="ja-JP" dirty="0"/>
          </a:p>
          <a:p>
            <a:r>
              <a:rPr kumimoji="1" lang="ja-JP" altLang="en-US" dirty="0"/>
              <a:t>取得画像から送信機を追尾する　　　　　　　　　　アルゴリズムを検討する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CB54694-63DA-460E-B4E5-12AE71ABBBAD}"/>
              </a:ext>
            </a:extLst>
          </p:cNvPr>
          <p:cNvSpPr>
            <a:spLocks noGrp="1"/>
          </p:cNvSpPr>
          <p:nvPr>
            <p:ph type="sldNum" sz="quarter" idx="12"/>
          </p:nvPr>
        </p:nvSpPr>
        <p:spPr/>
        <p:txBody>
          <a:bodyPr/>
          <a:lstStyle/>
          <a:p>
            <a:fld id="{4611F9C2-6641-4325-A1B0-8726CAAFC082}"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0E7E79CE-CB03-48BB-B6FF-640DEF812EED}"/>
              </a:ext>
            </a:extLst>
          </p:cNvPr>
          <p:cNvSpPr/>
          <p:nvPr/>
        </p:nvSpPr>
        <p:spPr>
          <a:xfrm>
            <a:off x="893379" y="2333297"/>
            <a:ext cx="5580993" cy="814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18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0A993-A384-4300-89A2-400ECA681E76}"/>
              </a:ext>
            </a:extLst>
          </p:cNvPr>
          <p:cNvSpPr>
            <a:spLocks noGrp="1"/>
          </p:cNvSpPr>
          <p:nvPr>
            <p:ph type="title"/>
          </p:nvPr>
        </p:nvSpPr>
        <p:spPr/>
        <p:txBody>
          <a:bodyPr/>
          <a:lstStyle/>
          <a:p>
            <a:r>
              <a:rPr kumimoji="1" lang="ja-JP" altLang="en-US" dirty="0"/>
              <a:t>実験内容</a:t>
            </a:r>
          </a:p>
        </p:txBody>
      </p:sp>
      <p:sp>
        <p:nvSpPr>
          <p:cNvPr id="3" name="コンテンツ プレースホルダー 2">
            <a:extLst>
              <a:ext uri="{FF2B5EF4-FFF2-40B4-BE49-F238E27FC236}">
                <a16:creationId xmlns:a16="http://schemas.microsoft.com/office/drawing/2014/main" id="{7A7B2875-0CAD-47D6-9820-4E2387A5049A}"/>
              </a:ext>
            </a:extLst>
          </p:cNvPr>
          <p:cNvSpPr>
            <a:spLocks noGrp="1"/>
          </p:cNvSpPr>
          <p:nvPr>
            <p:ph idx="1"/>
          </p:nvPr>
        </p:nvSpPr>
        <p:spPr/>
        <p:txBody>
          <a:bodyPr/>
          <a:lstStyle/>
          <a:p>
            <a:r>
              <a:rPr kumimoji="1" lang="ja-JP" altLang="en-US" dirty="0"/>
              <a:t>送信機には</a:t>
            </a:r>
            <a:r>
              <a:rPr kumimoji="1" lang="en-US" altLang="ja-JP" dirty="0"/>
              <a:t>LED</a:t>
            </a:r>
            <a:r>
              <a:rPr kumimoji="1" lang="ja-JP" altLang="en-US" dirty="0"/>
              <a:t>アレイ，受信機には高速度カメラ　「</a:t>
            </a:r>
            <a:r>
              <a:rPr kumimoji="1" lang="en-US" altLang="ja-JP" dirty="0"/>
              <a:t>IDP-Express R2000</a:t>
            </a:r>
            <a:r>
              <a:rPr kumimoji="1" lang="ja-JP" altLang="en-US" dirty="0"/>
              <a:t>」を用いる</a:t>
            </a:r>
            <a:endParaRPr lang="en-US" altLang="ja-JP" dirty="0"/>
          </a:p>
          <a:p>
            <a:r>
              <a:rPr kumimoji="1" lang="ja-JP" altLang="en-US" dirty="0"/>
              <a:t>送信データは</a:t>
            </a:r>
            <a:r>
              <a:rPr kumimoji="1" lang="en-US" altLang="ja-JP" dirty="0"/>
              <a:t>OOK</a:t>
            </a:r>
            <a:r>
              <a:rPr lang="ja-JP" altLang="en-US" dirty="0"/>
              <a:t>変調を行い，</a:t>
            </a:r>
            <a:r>
              <a:rPr lang="en-US" altLang="ja-JP" dirty="0"/>
              <a:t>LED</a:t>
            </a:r>
            <a:r>
              <a:rPr lang="ja-JP" altLang="en-US" dirty="0"/>
              <a:t>を高速点滅させ受信機でデータを取得する</a:t>
            </a:r>
            <a:endParaRPr kumimoji="1" lang="en-US" altLang="ja-JP" dirty="0"/>
          </a:p>
          <a:p>
            <a:r>
              <a:rPr lang="ja-JP" altLang="en-US" dirty="0"/>
              <a:t>今回行った撮影実験では，</a:t>
            </a:r>
            <a:r>
              <a:rPr lang="en-US" altLang="ja-JP" dirty="0"/>
              <a:t>LED</a:t>
            </a:r>
            <a:r>
              <a:rPr lang="ja-JP" altLang="en-US" dirty="0"/>
              <a:t>に直接点灯情報を書き込み点滅させた</a:t>
            </a:r>
            <a:endParaRPr kumimoji="1" lang="ja-JP" altLang="en-US" dirty="0"/>
          </a:p>
        </p:txBody>
      </p:sp>
      <p:sp>
        <p:nvSpPr>
          <p:cNvPr id="4" name="スライド番号プレースホルダー 3">
            <a:extLst>
              <a:ext uri="{FF2B5EF4-FFF2-40B4-BE49-F238E27FC236}">
                <a16:creationId xmlns:a16="http://schemas.microsoft.com/office/drawing/2014/main" id="{B7C7EB41-0C80-4BBF-A63E-C1A7CFE4855D}"/>
              </a:ext>
            </a:extLst>
          </p:cNvPr>
          <p:cNvSpPr>
            <a:spLocks noGrp="1"/>
          </p:cNvSpPr>
          <p:nvPr>
            <p:ph type="sldNum" sz="quarter" idx="12"/>
          </p:nvPr>
        </p:nvSpPr>
        <p:spPr/>
        <p:txBody>
          <a:bodyPr/>
          <a:lstStyle/>
          <a:p>
            <a:fld id="{4611F9C2-6641-4325-A1B0-8726CAAFC082}" type="slidenum">
              <a:rPr kumimoji="1" lang="ja-JP" altLang="en-US" smtClean="0"/>
              <a:pPr/>
              <a:t>7</a:t>
            </a:fld>
            <a:endParaRPr kumimoji="1" lang="ja-JP" altLang="en-US" dirty="0"/>
          </a:p>
        </p:txBody>
      </p:sp>
      <p:pic>
        <p:nvPicPr>
          <p:cNvPr id="6" name="図 5">
            <a:extLst>
              <a:ext uri="{FF2B5EF4-FFF2-40B4-BE49-F238E27FC236}">
                <a16:creationId xmlns:a16="http://schemas.microsoft.com/office/drawing/2014/main" id="{0C5BF68B-2E44-4497-A65A-C34541969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70" y="3788979"/>
            <a:ext cx="2610000" cy="2610000"/>
          </a:xfrm>
          <a:prstGeom prst="rect">
            <a:avLst/>
          </a:prstGeom>
        </p:spPr>
      </p:pic>
      <p:pic>
        <p:nvPicPr>
          <p:cNvPr id="8" name="図 7">
            <a:extLst>
              <a:ext uri="{FF2B5EF4-FFF2-40B4-BE49-F238E27FC236}">
                <a16:creationId xmlns:a16="http://schemas.microsoft.com/office/drawing/2014/main" id="{DCA9982B-1978-4BB2-ADD7-F72594DD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17" y="3788979"/>
            <a:ext cx="2609193" cy="2609193"/>
          </a:xfrm>
          <a:prstGeom prst="rect">
            <a:avLst/>
          </a:prstGeom>
        </p:spPr>
      </p:pic>
    </p:spTree>
    <p:extLst>
      <p:ext uri="{BB962C8B-B14F-4D97-AF65-F5344CB8AC3E}">
        <p14:creationId xmlns:p14="http://schemas.microsoft.com/office/powerpoint/2010/main" val="420696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①静止環境での実験</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kumimoji="1" lang="ja-JP" altLang="en-US" dirty="0"/>
              <a:t>まず，受信機と送信機がともに静止している状態で　屋内撮影実験を行った</a:t>
            </a:r>
            <a:endParaRPr kumimoji="1" lang="en-US" altLang="ja-JP" dirty="0"/>
          </a:p>
          <a:p>
            <a:r>
              <a:rPr kumimoji="1" lang="ja-JP" altLang="en-US" dirty="0"/>
              <a:t>送信機は</a:t>
            </a:r>
            <a:r>
              <a:rPr kumimoji="1" lang="en-US" altLang="ja-JP" dirty="0"/>
              <a:t>LED</a:t>
            </a:r>
            <a:r>
              <a:rPr kumimoji="1" lang="ja-JP" altLang="en-US" dirty="0"/>
              <a:t>が</a:t>
            </a:r>
            <a:r>
              <a:rPr kumimoji="1" lang="en-US" altLang="ja-JP" dirty="0"/>
              <a:t>16×16</a:t>
            </a:r>
            <a:r>
              <a:rPr kumimoji="1" lang="ja-JP" altLang="en-US" dirty="0"/>
              <a:t>個配置された</a:t>
            </a:r>
            <a:r>
              <a:rPr kumimoji="1" lang="en-US" altLang="ja-JP" dirty="0"/>
              <a:t>LED</a:t>
            </a:r>
            <a:r>
              <a:rPr kumimoji="1" lang="ja-JP" altLang="en-US" dirty="0"/>
              <a:t>アレイで　　</a:t>
            </a:r>
            <a:r>
              <a:rPr kumimoji="1" lang="en-US" altLang="ja-JP" dirty="0"/>
              <a:t>16×</a:t>
            </a:r>
            <a:r>
              <a:rPr lang="en-US" altLang="ja-JP" dirty="0"/>
              <a:t>4</a:t>
            </a:r>
            <a:r>
              <a:rPr lang="ja-JP" altLang="en-US" dirty="0"/>
              <a:t>の縦アレイに</a:t>
            </a:r>
            <a:r>
              <a:rPr lang="en-US" altLang="ja-JP" dirty="0"/>
              <a:t>4</a:t>
            </a:r>
            <a:r>
              <a:rPr lang="ja-JP" altLang="en-US" dirty="0"/>
              <a:t>分割した</a:t>
            </a:r>
            <a:endParaRPr kumimoji="1" lang="en-US" altLang="ja-JP" dirty="0"/>
          </a:p>
          <a:p>
            <a:r>
              <a:rPr lang="ja-JP" altLang="en-US" dirty="0"/>
              <a:t>実験諸元は以下の通り</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8</a:t>
            </a:fld>
            <a:endParaRPr kumimoji="1" lang="ja-JP" altLang="en-US" dirty="0"/>
          </a:p>
        </p:txBody>
      </p:sp>
      <p:graphicFrame>
        <p:nvGraphicFramePr>
          <p:cNvPr id="5" name="表 5">
            <a:extLst>
              <a:ext uri="{FF2B5EF4-FFF2-40B4-BE49-F238E27FC236}">
                <a16:creationId xmlns:a16="http://schemas.microsoft.com/office/drawing/2014/main" id="{C952A953-219B-4567-B29A-C92C5CA20B1C}"/>
              </a:ext>
            </a:extLst>
          </p:cNvPr>
          <p:cNvGraphicFramePr>
            <a:graphicFrameLocks noGrp="1"/>
          </p:cNvGraphicFramePr>
          <p:nvPr>
            <p:extLst>
              <p:ext uri="{D42A27DB-BD31-4B8C-83A1-F6EECF244321}">
                <p14:modId xmlns:p14="http://schemas.microsoft.com/office/powerpoint/2010/main" val="4285769388"/>
              </p:ext>
            </p:extLst>
          </p:nvPr>
        </p:nvGraphicFramePr>
        <p:xfrm>
          <a:off x="2434467" y="3429000"/>
          <a:ext cx="4275066" cy="1854200"/>
        </p:xfrm>
        <a:graphic>
          <a:graphicData uri="http://schemas.openxmlformats.org/drawingml/2006/table">
            <a:tbl>
              <a:tblPr firstRow="1" bandRow="1">
                <a:tableStyleId>{22838BEF-8BB2-4498-84A7-C5851F593DF1}</a:tableStyleId>
              </a:tblPr>
              <a:tblGrid>
                <a:gridCol w="2137533">
                  <a:extLst>
                    <a:ext uri="{9D8B030D-6E8A-4147-A177-3AD203B41FA5}">
                      <a16:colId xmlns:a16="http://schemas.microsoft.com/office/drawing/2014/main" val="432297810"/>
                    </a:ext>
                  </a:extLst>
                </a:gridCol>
                <a:gridCol w="2137533">
                  <a:extLst>
                    <a:ext uri="{9D8B030D-6E8A-4147-A177-3AD203B41FA5}">
                      <a16:colId xmlns:a16="http://schemas.microsoft.com/office/drawing/2014/main" val="1756635863"/>
                    </a:ext>
                  </a:extLst>
                </a:gridCol>
              </a:tblGrid>
              <a:tr h="370840">
                <a:tc>
                  <a:txBody>
                    <a:bodyPr/>
                    <a:lstStyle/>
                    <a:p>
                      <a:pPr algn="ctr"/>
                      <a:r>
                        <a:rPr kumimoji="1" lang="ja-JP" altLang="en-US" b="1" dirty="0"/>
                        <a:t>受信機</a:t>
                      </a:r>
                      <a:endParaRPr kumimoji="1" lang="en-US" altLang="ja-JP" b="1" dirty="0"/>
                    </a:p>
                  </a:txBody>
                  <a:tcPr/>
                </a:tc>
                <a:tc>
                  <a:txBody>
                    <a:bodyPr/>
                    <a:lstStyle/>
                    <a:p>
                      <a:pPr algn="ctr"/>
                      <a:r>
                        <a:rPr kumimoji="1" lang="ja-JP" altLang="en-US" b="1" dirty="0"/>
                        <a:t>高速度カメラ</a:t>
                      </a:r>
                      <a:endParaRPr kumimoji="1" lang="en-US" altLang="ja-JP" b="1" dirty="0"/>
                    </a:p>
                  </a:txBody>
                  <a:tcPr/>
                </a:tc>
                <a:extLst>
                  <a:ext uri="{0D108BD9-81ED-4DB2-BD59-A6C34878D82A}">
                    <a16:rowId xmlns:a16="http://schemas.microsoft.com/office/drawing/2014/main" val="1632386925"/>
                  </a:ext>
                </a:extLst>
              </a:tr>
              <a:tr h="370840">
                <a:tc>
                  <a:txBody>
                    <a:bodyPr/>
                    <a:lstStyle/>
                    <a:p>
                      <a:pPr algn="ctr"/>
                      <a:r>
                        <a:rPr kumimoji="1" lang="ja-JP" altLang="en-US" b="1" dirty="0"/>
                        <a:t>送信機</a:t>
                      </a:r>
                      <a:endParaRPr kumimoji="1" lang="en-US" altLang="ja-JP" b="1" dirty="0"/>
                    </a:p>
                  </a:txBody>
                  <a:tcPr/>
                </a:tc>
                <a:tc>
                  <a:txBody>
                    <a:bodyPr/>
                    <a:lstStyle/>
                    <a:p>
                      <a:pPr algn="ctr"/>
                      <a:r>
                        <a:rPr kumimoji="1" lang="en-US" altLang="ja-JP" b="1" dirty="0"/>
                        <a:t>LED</a:t>
                      </a:r>
                      <a:r>
                        <a:rPr kumimoji="1" lang="ja-JP" altLang="en-US" b="1" dirty="0"/>
                        <a:t>アレイ</a:t>
                      </a:r>
                      <a:endParaRPr kumimoji="1" lang="en-US" altLang="ja-JP" b="1" dirty="0"/>
                    </a:p>
                  </a:txBody>
                  <a:tcPr/>
                </a:tc>
                <a:extLst>
                  <a:ext uri="{0D108BD9-81ED-4DB2-BD59-A6C34878D82A}">
                    <a16:rowId xmlns:a16="http://schemas.microsoft.com/office/drawing/2014/main" val="3346374874"/>
                  </a:ext>
                </a:extLst>
              </a:tr>
              <a:tr h="370840">
                <a:tc>
                  <a:txBody>
                    <a:bodyPr/>
                    <a:lstStyle/>
                    <a:p>
                      <a:pPr algn="ctr"/>
                      <a:r>
                        <a:rPr kumimoji="1" lang="en-US" altLang="ja-JP" b="1" dirty="0"/>
                        <a:t>LED</a:t>
                      </a:r>
                      <a:r>
                        <a:rPr kumimoji="1" lang="ja-JP" altLang="en-US" b="1" dirty="0"/>
                        <a:t>表示速度</a:t>
                      </a:r>
                    </a:p>
                  </a:txBody>
                  <a:tcPr/>
                </a:tc>
                <a:tc>
                  <a:txBody>
                    <a:bodyPr/>
                    <a:lstStyle/>
                    <a:p>
                      <a:pPr algn="ctr"/>
                      <a:r>
                        <a:rPr kumimoji="1" lang="en-US" altLang="ja-JP" b="1" dirty="0"/>
                        <a:t>250Hz</a:t>
                      </a:r>
                      <a:endParaRPr kumimoji="1" lang="ja-JP" altLang="en-US" b="1" dirty="0"/>
                    </a:p>
                  </a:txBody>
                  <a:tcPr/>
                </a:tc>
                <a:extLst>
                  <a:ext uri="{0D108BD9-81ED-4DB2-BD59-A6C34878D82A}">
                    <a16:rowId xmlns:a16="http://schemas.microsoft.com/office/drawing/2014/main" val="3531874267"/>
                  </a:ext>
                </a:extLst>
              </a:tr>
              <a:tr h="370840">
                <a:tc>
                  <a:txBody>
                    <a:bodyPr/>
                    <a:lstStyle/>
                    <a:p>
                      <a:pPr algn="ctr"/>
                      <a:r>
                        <a:rPr kumimoji="1" lang="ja-JP" altLang="en-US" b="1" dirty="0"/>
                        <a:t>撮影速度</a:t>
                      </a:r>
                    </a:p>
                  </a:txBody>
                  <a:tcPr/>
                </a:tc>
                <a:tc>
                  <a:txBody>
                    <a:bodyPr/>
                    <a:lstStyle/>
                    <a:p>
                      <a:pPr algn="ctr"/>
                      <a:r>
                        <a:rPr kumimoji="1" lang="en-US" altLang="ja-JP" b="1" dirty="0"/>
                        <a:t>500Hz</a:t>
                      </a:r>
                      <a:endParaRPr kumimoji="1" lang="ja-JP" altLang="en-US" b="1" dirty="0"/>
                    </a:p>
                  </a:txBody>
                  <a:tcPr/>
                </a:tc>
                <a:extLst>
                  <a:ext uri="{0D108BD9-81ED-4DB2-BD59-A6C34878D82A}">
                    <a16:rowId xmlns:a16="http://schemas.microsoft.com/office/drawing/2014/main" val="2629730710"/>
                  </a:ext>
                </a:extLst>
              </a:tr>
              <a:tr h="370840">
                <a:tc>
                  <a:txBody>
                    <a:bodyPr/>
                    <a:lstStyle/>
                    <a:p>
                      <a:pPr algn="ctr"/>
                      <a:r>
                        <a:rPr kumimoji="1" lang="ja-JP" altLang="en-US" b="1" dirty="0"/>
                        <a:t>受信解像度</a:t>
                      </a:r>
                    </a:p>
                  </a:txBody>
                  <a:tcPr/>
                </a:tc>
                <a:tc>
                  <a:txBody>
                    <a:bodyPr/>
                    <a:lstStyle/>
                    <a:p>
                      <a:pPr algn="ctr"/>
                      <a:r>
                        <a:rPr kumimoji="1" lang="en-US" altLang="ja-JP" b="1" dirty="0"/>
                        <a:t>512×512</a:t>
                      </a:r>
                      <a:endParaRPr kumimoji="1" lang="ja-JP" altLang="en-US" b="1" dirty="0"/>
                    </a:p>
                  </a:txBody>
                  <a:tcPr/>
                </a:tc>
                <a:extLst>
                  <a:ext uri="{0D108BD9-81ED-4DB2-BD59-A6C34878D82A}">
                    <a16:rowId xmlns:a16="http://schemas.microsoft.com/office/drawing/2014/main" val="1408354219"/>
                  </a:ext>
                </a:extLst>
              </a:tr>
            </a:tbl>
          </a:graphicData>
        </a:graphic>
      </p:graphicFrame>
    </p:spTree>
    <p:extLst>
      <p:ext uri="{BB962C8B-B14F-4D97-AF65-F5344CB8AC3E}">
        <p14:creationId xmlns:p14="http://schemas.microsoft.com/office/powerpoint/2010/main" val="403108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107FF86-AE37-441F-B1D0-D211D6684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2" y="3582957"/>
            <a:ext cx="2520000" cy="2520000"/>
          </a:xfrm>
          <a:prstGeom prst="rect">
            <a:avLst/>
          </a:prstGeom>
        </p:spPr>
      </p:pic>
      <p:sp>
        <p:nvSpPr>
          <p:cNvPr id="2" name="タイトル 1">
            <a:extLst>
              <a:ext uri="{FF2B5EF4-FFF2-40B4-BE49-F238E27FC236}">
                <a16:creationId xmlns:a16="http://schemas.microsoft.com/office/drawing/2014/main" id="{5C20250C-8329-4C86-B726-D55F679F5902}"/>
              </a:ext>
            </a:extLst>
          </p:cNvPr>
          <p:cNvSpPr>
            <a:spLocks noGrp="1"/>
          </p:cNvSpPr>
          <p:nvPr>
            <p:ph type="title"/>
          </p:nvPr>
        </p:nvSpPr>
        <p:spPr/>
        <p:txBody>
          <a:bodyPr/>
          <a:lstStyle/>
          <a:p>
            <a:r>
              <a:rPr kumimoji="1" lang="ja-JP" altLang="en-US" dirty="0"/>
              <a:t>①実験結果</a:t>
            </a:r>
          </a:p>
        </p:txBody>
      </p:sp>
      <p:sp>
        <p:nvSpPr>
          <p:cNvPr id="3" name="コンテンツ プレースホルダー 2">
            <a:extLst>
              <a:ext uri="{FF2B5EF4-FFF2-40B4-BE49-F238E27FC236}">
                <a16:creationId xmlns:a16="http://schemas.microsoft.com/office/drawing/2014/main" id="{B9E8C19D-C6E0-439E-A0D3-567F0EFC42BE}"/>
              </a:ext>
            </a:extLst>
          </p:cNvPr>
          <p:cNvSpPr>
            <a:spLocks noGrp="1"/>
          </p:cNvSpPr>
          <p:nvPr>
            <p:ph idx="1"/>
          </p:nvPr>
        </p:nvSpPr>
        <p:spPr/>
        <p:txBody>
          <a:bodyPr/>
          <a:lstStyle/>
          <a:p>
            <a:r>
              <a:rPr lang="ja-JP" altLang="en-US" dirty="0"/>
              <a:t>下図は撮影画像の一部で，</a:t>
            </a:r>
            <a:r>
              <a:rPr lang="en-US" altLang="ja-JP" dirty="0"/>
              <a:t>3</a:t>
            </a:r>
            <a:r>
              <a:rPr lang="ja-JP" altLang="en-US" dirty="0"/>
              <a:t>枚連続で撮影されたもの</a:t>
            </a:r>
            <a:endParaRPr lang="en-US" altLang="ja-JP" dirty="0"/>
          </a:p>
          <a:p>
            <a:r>
              <a:rPr kumimoji="1" lang="ja-JP" altLang="en-US" dirty="0"/>
              <a:t>情報を持つのは左から</a:t>
            </a:r>
            <a:r>
              <a:rPr kumimoji="1" lang="en-US" altLang="ja-JP" dirty="0"/>
              <a:t>1</a:t>
            </a:r>
            <a:r>
              <a:rPr kumimoji="1" lang="ja-JP" altLang="en-US" dirty="0"/>
              <a:t>枚目と</a:t>
            </a:r>
            <a:r>
              <a:rPr kumimoji="1" lang="en-US" altLang="ja-JP" dirty="0"/>
              <a:t>3</a:t>
            </a:r>
            <a:r>
              <a:rPr kumimoji="1" lang="ja-JP" altLang="en-US" dirty="0"/>
              <a:t>枚目で，</a:t>
            </a:r>
            <a:r>
              <a:rPr kumimoji="1" lang="en-US" altLang="ja-JP" dirty="0"/>
              <a:t>2</a:t>
            </a:r>
            <a:r>
              <a:rPr kumimoji="1" lang="ja-JP" altLang="en-US" dirty="0"/>
              <a:t>枚目は点灯が切り替わったタイミングで撮影された画像</a:t>
            </a:r>
            <a:endParaRPr kumimoji="1" lang="en-US" altLang="ja-JP" dirty="0"/>
          </a:p>
          <a:p>
            <a:r>
              <a:rPr lang="ja-JP" altLang="en-US" dirty="0"/>
              <a:t>画像を目で見てもデータが読み取れる</a:t>
            </a:r>
            <a:endParaRPr kumimoji="1" lang="ja-JP" altLang="en-US" dirty="0"/>
          </a:p>
        </p:txBody>
      </p:sp>
      <p:sp>
        <p:nvSpPr>
          <p:cNvPr id="4" name="スライド番号プレースホルダー 3">
            <a:extLst>
              <a:ext uri="{FF2B5EF4-FFF2-40B4-BE49-F238E27FC236}">
                <a16:creationId xmlns:a16="http://schemas.microsoft.com/office/drawing/2014/main" id="{B874E959-FB89-40C2-B2F7-496FB2270260}"/>
              </a:ext>
            </a:extLst>
          </p:cNvPr>
          <p:cNvSpPr>
            <a:spLocks noGrp="1"/>
          </p:cNvSpPr>
          <p:nvPr>
            <p:ph type="sldNum" sz="quarter" idx="12"/>
          </p:nvPr>
        </p:nvSpPr>
        <p:spPr/>
        <p:txBody>
          <a:bodyPr/>
          <a:lstStyle/>
          <a:p>
            <a:fld id="{4611F9C2-6641-4325-A1B0-8726CAAFC082}" type="slidenum">
              <a:rPr kumimoji="1" lang="ja-JP" altLang="en-US" smtClean="0"/>
              <a:pPr/>
              <a:t>9</a:t>
            </a:fld>
            <a:endParaRPr kumimoji="1" lang="ja-JP" altLang="en-US" dirty="0"/>
          </a:p>
        </p:txBody>
      </p:sp>
      <p:pic>
        <p:nvPicPr>
          <p:cNvPr id="9" name="図 8">
            <a:extLst>
              <a:ext uri="{FF2B5EF4-FFF2-40B4-BE49-F238E27FC236}">
                <a16:creationId xmlns:a16="http://schemas.microsoft.com/office/drawing/2014/main" id="{43F90997-430C-4753-85F9-0E8B88268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00" y="3582957"/>
            <a:ext cx="2520000" cy="2520000"/>
          </a:xfrm>
          <a:prstGeom prst="rect">
            <a:avLst/>
          </a:prstGeom>
        </p:spPr>
      </p:pic>
      <p:pic>
        <p:nvPicPr>
          <p:cNvPr id="11" name="図 10">
            <a:extLst>
              <a:ext uri="{FF2B5EF4-FFF2-40B4-BE49-F238E27FC236}">
                <a16:creationId xmlns:a16="http://schemas.microsoft.com/office/drawing/2014/main" id="{160C5285-EFDF-4BB9-8D9B-C5046E83A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198" y="3582957"/>
            <a:ext cx="2520000" cy="2520000"/>
          </a:xfrm>
          <a:prstGeom prst="rect">
            <a:avLst/>
          </a:prstGeom>
        </p:spPr>
      </p:pic>
      <p:sp>
        <p:nvSpPr>
          <p:cNvPr id="14" name="テキスト ボックス 13">
            <a:extLst>
              <a:ext uri="{FF2B5EF4-FFF2-40B4-BE49-F238E27FC236}">
                <a16:creationId xmlns:a16="http://schemas.microsoft.com/office/drawing/2014/main" id="{7351799F-53EA-412F-A60D-76158868B972}"/>
              </a:ext>
            </a:extLst>
          </p:cNvPr>
          <p:cNvSpPr txBox="1"/>
          <p:nvPr/>
        </p:nvSpPr>
        <p:spPr>
          <a:xfrm>
            <a:off x="430653" y="3213245"/>
            <a:ext cx="2273149" cy="400110"/>
          </a:xfrm>
          <a:prstGeom prst="rect">
            <a:avLst/>
          </a:prstGeom>
          <a:noFill/>
        </p:spPr>
        <p:txBody>
          <a:bodyPr wrap="square" rtlCol="0">
            <a:spAutoFit/>
          </a:bodyPr>
          <a:lstStyle/>
          <a:p>
            <a:r>
              <a:rPr kumimoji="1" lang="en-US" altLang="ja-JP" sz="2000" dirty="0"/>
              <a:t>0        1          0        0</a:t>
            </a:r>
            <a:endParaRPr kumimoji="1" lang="ja-JP" altLang="en-US" sz="2000" dirty="0"/>
          </a:p>
        </p:txBody>
      </p:sp>
      <p:sp>
        <p:nvSpPr>
          <p:cNvPr id="16" name="テキスト ボックス 15">
            <a:extLst>
              <a:ext uri="{FF2B5EF4-FFF2-40B4-BE49-F238E27FC236}">
                <a16:creationId xmlns:a16="http://schemas.microsoft.com/office/drawing/2014/main" id="{31A45964-8541-41AA-AF17-C65CCB0BC3FB}"/>
              </a:ext>
            </a:extLst>
          </p:cNvPr>
          <p:cNvSpPr txBox="1"/>
          <p:nvPr/>
        </p:nvSpPr>
        <p:spPr>
          <a:xfrm>
            <a:off x="6659949" y="3213245"/>
            <a:ext cx="2273149" cy="400110"/>
          </a:xfrm>
          <a:prstGeom prst="rect">
            <a:avLst/>
          </a:prstGeom>
          <a:noFill/>
        </p:spPr>
        <p:txBody>
          <a:bodyPr wrap="square" rtlCol="0">
            <a:spAutoFit/>
          </a:bodyPr>
          <a:lstStyle/>
          <a:p>
            <a:r>
              <a:rPr kumimoji="1" lang="en-US" altLang="ja-JP" sz="2000" dirty="0"/>
              <a:t>0        1          1        1</a:t>
            </a:r>
            <a:endParaRPr kumimoji="1" lang="ja-JP" altLang="en-US" sz="2000" dirty="0"/>
          </a:p>
        </p:txBody>
      </p:sp>
      <p:sp>
        <p:nvSpPr>
          <p:cNvPr id="17" name="矢印: 右 16">
            <a:extLst>
              <a:ext uri="{FF2B5EF4-FFF2-40B4-BE49-F238E27FC236}">
                <a16:creationId xmlns:a16="http://schemas.microsoft.com/office/drawing/2014/main" id="{23FE01CE-BC45-4A4C-9A98-FADA48D9C697}"/>
              </a:ext>
            </a:extLst>
          </p:cNvPr>
          <p:cNvSpPr/>
          <p:nvPr/>
        </p:nvSpPr>
        <p:spPr>
          <a:xfrm>
            <a:off x="2931774" y="443811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C34795B4-E695-4DAA-B88A-B6EF5594A7D7}"/>
              </a:ext>
            </a:extLst>
          </p:cNvPr>
          <p:cNvSpPr/>
          <p:nvPr/>
        </p:nvSpPr>
        <p:spPr>
          <a:xfrm>
            <a:off x="6029997" y="4438116"/>
            <a:ext cx="216876" cy="80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AA9A9CC-84CC-4195-B050-5E404E6929BD}"/>
              </a:ext>
            </a:extLst>
          </p:cNvPr>
          <p:cNvSpPr/>
          <p:nvPr/>
        </p:nvSpPr>
        <p:spPr>
          <a:xfrm>
            <a:off x="916943" y="3640394"/>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AFABEEF-FE8B-456D-8D48-0004B31C11BB}"/>
              </a:ext>
            </a:extLst>
          </p:cNvPr>
          <p:cNvSpPr/>
          <p:nvPr/>
        </p:nvSpPr>
        <p:spPr>
          <a:xfrm>
            <a:off x="281309" y="3640393"/>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8BCD33D-5322-45DE-BD7D-2454C492672A}"/>
              </a:ext>
            </a:extLst>
          </p:cNvPr>
          <p:cNvSpPr/>
          <p:nvPr/>
        </p:nvSpPr>
        <p:spPr>
          <a:xfrm>
            <a:off x="1541263" y="3640390"/>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F02BB91-5AEB-4F9D-A663-EE24AB90B766}"/>
              </a:ext>
            </a:extLst>
          </p:cNvPr>
          <p:cNvSpPr/>
          <p:nvPr/>
        </p:nvSpPr>
        <p:spPr>
          <a:xfrm>
            <a:off x="2152367" y="3640391"/>
            <a:ext cx="553959" cy="240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41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1176</TotalTime>
  <Words>1108</Words>
  <Application>Microsoft Office PowerPoint</Application>
  <PresentationFormat>画面に合わせる (4:3)</PresentationFormat>
  <Paragraphs>211</Paragraphs>
  <Slides>19</Slides>
  <Notes>6</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游ゴシック</vt:lpstr>
      <vt:lpstr>Arial</vt:lpstr>
      <vt:lpstr>Calibri</vt:lpstr>
      <vt:lpstr>Calibri Light</vt:lpstr>
      <vt:lpstr>Wingdings</vt:lpstr>
      <vt:lpstr>Office テーマ</vt:lpstr>
      <vt:lpstr>高速移動する送信光源を 追尾するアルゴリズムの 構築と実験</vt:lpstr>
      <vt:lpstr>研究背景：ITS可視光通信</vt:lpstr>
      <vt:lpstr>研究背景：可視光通信</vt:lpstr>
      <vt:lpstr>研究背景：可視光通信の手順</vt:lpstr>
      <vt:lpstr>研究目的</vt:lpstr>
      <vt:lpstr>研究内容</vt:lpstr>
      <vt:lpstr>実験内容</vt:lpstr>
      <vt:lpstr>①静止環境での実験</vt:lpstr>
      <vt:lpstr>①実験結果</vt:lpstr>
      <vt:lpstr>①実験結果</vt:lpstr>
      <vt:lpstr>②移動環境での実験</vt:lpstr>
      <vt:lpstr>②実験結果-格子状</vt:lpstr>
      <vt:lpstr>②実験結果-格子状</vt:lpstr>
      <vt:lpstr>②実験結果-縦アレイ</vt:lpstr>
      <vt:lpstr>②実験結果-縦アレイ</vt:lpstr>
      <vt:lpstr>②実験結果-横アレイ</vt:lpstr>
      <vt:lpstr>②実験結果-横アレイ</vt:lpstr>
      <vt:lpstr>②実験結果-まとめと課題</vt:lpstr>
      <vt:lpstr>全体のまとめ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中村 建翔</dc:creator>
  <cp:lastModifiedBy>中村 建翔</cp:lastModifiedBy>
  <cp:revision>99</cp:revision>
  <dcterms:created xsi:type="dcterms:W3CDTF">2021-06-04T04:13:52Z</dcterms:created>
  <dcterms:modified xsi:type="dcterms:W3CDTF">2021-07-05T08:56:03Z</dcterms:modified>
</cp:coreProperties>
</file>